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9" r:id="rId2"/>
    <p:sldId id="256" r:id="rId3"/>
    <p:sldId id="262" r:id="rId4"/>
    <p:sldId id="259" r:id="rId5"/>
    <p:sldId id="261" r:id="rId6"/>
    <p:sldId id="267" r:id="rId7"/>
    <p:sldId id="278" r:id="rId8"/>
    <p:sldId id="274" r:id="rId9"/>
    <p:sldId id="268" r:id="rId10"/>
    <p:sldId id="277" r:id="rId11"/>
    <p:sldId id="272" r:id="rId12"/>
    <p:sldId id="273" r:id="rId13"/>
    <p:sldId id="276" r:id="rId14"/>
    <p:sldId id="266" r:id="rId15"/>
    <p:sldId id="257" r:id="rId16"/>
    <p:sldId id="275" r:id="rId17"/>
    <p:sldId id="264"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9" d="100"/>
          <a:sy n="99" d="100"/>
        </p:scale>
        <p:origin x="9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2EE23D2-112E-430C-9DBB-648B6BAD3B32}" type="datetimeFigureOut">
              <a:rPr lang="en-US" smtClean="0"/>
              <a:t>12/9/2024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A2D4362-A4BC-491C-9B93-6F4A1DF0C7AB}" type="slidenum">
              <a:rPr lang="en-US" smtClean="0"/>
              <a:t>‹#›</a:t>
            </a:fld>
            <a:endParaRPr lang="en-US"/>
          </a:p>
        </p:txBody>
      </p:sp>
    </p:spTree>
    <p:extLst>
      <p:ext uri="{BB962C8B-B14F-4D97-AF65-F5344CB8AC3E}">
        <p14:creationId xmlns:p14="http://schemas.microsoft.com/office/powerpoint/2010/main" val="15213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0858-5D18-3ECB-7C2C-B16FCEBB63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77C9A0-1FD6-023E-FEA7-9226D002A2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B1F1FE-1872-CD06-EE4C-C52F92126941}"/>
              </a:ext>
            </a:extLst>
          </p:cNvPr>
          <p:cNvSpPr>
            <a:spLocks noGrp="1"/>
          </p:cNvSpPr>
          <p:nvPr>
            <p:ph type="dt" sz="half" idx="10"/>
          </p:nvPr>
        </p:nvSpPr>
        <p:spPr/>
        <p:txBody>
          <a:bodyPr/>
          <a:lstStyle/>
          <a:p>
            <a:fld id="{BC0115AD-C080-4E95-A0DC-B60D2B7DD580}" type="datetime1">
              <a:rPr lang="en-US" smtClean="0"/>
              <a:t>12/9/2024</a:t>
            </a:fld>
            <a:endParaRPr lang="en-US"/>
          </a:p>
        </p:txBody>
      </p:sp>
      <p:sp>
        <p:nvSpPr>
          <p:cNvPr id="5" name="Footer Placeholder 4">
            <a:extLst>
              <a:ext uri="{FF2B5EF4-FFF2-40B4-BE49-F238E27FC236}">
                <a16:creationId xmlns:a16="http://schemas.microsoft.com/office/drawing/2014/main" id="{D3520192-1F30-FC5D-EF1C-A249F1155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33B98-46DD-71AF-8C9A-C3733E6D2C51}"/>
              </a:ext>
            </a:extLst>
          </p:cNvPr>
          <p:cNvSpPr>
            <a:spLocks noGrp="1"/>
          </p:cNvSpPr>
          <p:nvPr>
            <p:ph type="sldNum" sz="quarter" idx="12"/>
          </p:nvPr>
        </p:nvSpPr>
        <p:spPr/>
        <p:txBody>
          <a:bodyPr/>
          <a:lstStyle/>
          <a:p>
            <a:fld id="{AB41D47F-BA3A-4F34-BE6C-F917B6240942}" type="slidenum">
              <a:rPr lang="en-US" smtClean="0"/>
              <a:t>‹#›</a:t>
            </a:fld>
            <a:endParaRPr lang="en-US"/>
          </a:p>
        </p:txBody>
      </p:sp>
      <p:pic>
        <p:nvPicPr>
          <p:cNvPr id="8" name="Picture 7">
            <a:extLst>
              <a:ext uri="{FF2B5EF4-FFF2-40B4-BE49-F238E27FC236}">
                <a16:creationId xmlns:a16="http://schemas.microsoft.com/office/drawing/2014/main" id="{D3ECC4DE-3D68-C91D-DF6B-BD14083920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9614" y="5908463"/>
            <a:ext cx="2581275" cy="644525"/>
          </a:xfrm>
          <a:prstGeom prst="rect">
            <a:avLst/>
          </a:prstGeom>
          <a:noFill/>
        </p:spPr>
      </p:pic>
      <p:sp>
        <p:nvSpPr>
          <p:cNvPr id="9" name="TextBox 8">
            <a:extLst>
              <a:ext uri="{FF2B5EF4-FFF2-40B4-BE49-F238E27FC236}">
                <a16:creationId xmlns:a16="http://schemas.microsoft.com/office/drawing/2014/main" id="{E7A438EF-0732-0919-23DE-728D5D85C907}"/>
              </a:ext>
            </a:extLst>
          </p:cNvPr>
          <p:cNvSpPr txBox="1"/>
          <p:nvPr/>
        </p:nvSpPr>
        <p:spPr>
          <a:xfrm>
            <a:off x="9455741" y="6318689"/>
            <a:ext cx="2307772" cy="261610"/>
          </a:xfrm>
          <a:prstGeom prst="rect">
            <a:avLst/>
          </a:prstGeom>
          <a:noFill/>
        </p:spPr>
        <p:txBody>
          <a:bodyPr wrap="square">
            <a:spAutoFit/>
          </a:bodyPr>
          <a:lstStyle/>
          <a:p>
            <a:r>
              <a:rPr lang="en-US" sz="1100"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501© 3 non-profit organization</a:t>
            </a:r>
            <a:endParaRPr lang="en-US" sz="1100" dirty="0"/>
          </a:p>
        </p:txBody>
      </p:sp>
    </p:spTree>
    <p:extLst>
      <p:ext uri="{BB962C8B-B14F-4D97-AF65-F5344CB8AC3E}">
        <p14:creationId xmlns:p14="http://schemas.microsoft.com/office/powerpoint/2010/main" val="366479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1E4E-29AC-B5EB-57B9-77B49AAD86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A0DDD8-CF9C-FDA6-02B1-162BAE74B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80036-6863-2216-84BF-D33DA69F672B}"/>
              </a:ext>
            </a:extLst>
          </p:cNvPr>
          <p:cNvSpPr>
            <a:spLocks noGrp="1"/>
          </p:cNvSpPr>
          <p:nvPr>
            <p:ph type="dt" sz="half" idx="10"/>
          </p:nvPr>
        </p:nvSpPr>
        <p:spPr/>
        <p:txBody>
          <a:bodyPr/>
          <a:lstStyle/>
          <a:p>
            <a:fld id="{82222F16-3735-4EE9-AA64-2F4F1FAFEF07}" type="datetime1">
              <a:rPr lang="en-US" smtClean="0"/>
              <a:t>12/9/2024</a:t>
            </a:fld>
            <a:endParaRPr lang="en-US"/>
          </a:p>
        </p:txBody>
      </p:sp>
      <p:sp>
        <p:nvSpPr>
          <p:cNvPr id="5" name="Footer Placeholder 4">
            <a:extLst>
              <a:ext uri="{FF2B5EF4-FFF2-40B4-BE49-F238E27FC236}">
                <a16:creationId xmlns:a16="http://schemas.microsoft.com/office/drawing/2014/main" id="{29C2AC13-64A6-B3B4-B6E8-95EBF9690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6E8E9-D2F1-8FCB-4C6B-6C11713C359A}"/>
              </a:ext>
            </a:extLst>
          </p:cNvPr>
          <p:cNvSpPr>
            <a:spLocks noGrp="1"/>
          </p:cNvSpPr>
          <p:nvPr>
            <p:ph type="sldNum" sz="quarter" idx="12"/>
          </p:nvPr>
        </p:nvSpPr>
        <p:spPr/>
        <p:txBody>
          <a:bodyPr/>
          <a:lstStyle/>
          <a:p>
            <a:fld id="{AB41D47F-BA3A-4F34-BE6C-F917B6240942}" type="slidenum">
              <a:rPr lang="en-US" smtClean="0"/>
              <a:t>‹#›</a:t>
            </a:fld>
            <a:endParaRPr lang="en-US"/>
          </a:p>
        </p:txBody>
      </p:sp>
    </p:spTree>
    <p:extLst>
      <p:ext uri="{BB962C8B-B14F-4D97-AF65-F5344CB8AC3E}">
        <p14:creationId xmlns:p14="http://schemas.microsoft.com/office/powerpoint/2010/main" val="240069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C20CE-597C-EF42-4356-4CE5E6F222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E65BE2-10FC-5107-B85C-B30959ADE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8709D-29B5-DC43-25FB-E8C3DAF76ED1}"/>
              </a:ext>
            </a:extLst>
          </p:cNvPr>
          <p:cNvSpPr>
            <a:spLocks noGrp="1"/>
          </p:cNvSpPr>
          <p:nvPr>
            <p:ph type="dt" sz="half" idx="10"/>
          </p:nvPr>
        </p:nvSpPr>
        <p:spPr/>
        <p:txBody>
          <a:bodyPr/>
          <a:lstStyle/>
          <a:p>
            <a:fld id="{D282CFE4-F809-46B5-8E4C-AACE19F22AB5}" type="datetime1">
              <a:rPr lang="en-US" smtClean="0"/>
              <a:t>12/9/2024</a:t>
            </a:fld>
            <a:endParaRPr lang="en-US"/>
          </a:p>
        </p:txBody>
      </p:sp>
      <p:sp>
        <p:nvSpPr>
          <p:cNvPr id="5" name="Footer Placeholder 4">
            <a:extLst>
              <a:ext uri="{FF2B5EF4-FFF2-40B4-BE49-F238E27FC236}">
                <a16:creationId xmlns:a16="http://schemas.microsoft.com/office/drawing/2014/main" id="{CE4415EB-333D-B36D-BD95-A12195C15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DF730-9BE0-594B-3ACE-44663671583D}"/>
              </a:ext>
            </a:extLst>
          </p:cNvPr>
          <p:cNvSpPr>
            <a:spLocks noGrp="1"/>
          </p:cNvSpPr>
          <p:nvPr>
            <p:ph type="sldNum" sz="quarter" idx="12"/>
          </p:nvPr>
        </p:nvSpPr>
        <p:spPr/>
        <p:txBody>
          <a:bodyPr/>
          <a:lstStyle/>
          <a:p>
            <a:fld id="{AB41D47F-BA3A-4F34-BE6C-F917B6240942}" type="slidenum">
              <a:rPr lang="en-US" smtClean="0"/>
              <a:t>‹#›</a:t>
            </a:fld>
            <a:endParaRPr lang="en-US"/>
          </a:p>
        </p:txBody>
      </p:sp>
    </p:spTree>
    <p:extLst>
      <p:ext uri="{BB962C8B-B14F-4D97-AF65-F5344CB8AC3E}">
        <p14:creationId xmlns:p14="http://schemas.microsoft.com/office/powerpoint/2010/main" val="330802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4994-05BB-C389-CD61-8A899E746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CA41B-BA03-ADCD-6F21-2EEA2D267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1773C-28E4-784E-B573-E41DEB8B165C}"/>
              </a:ext>
            </a:extLst>
          </p:cNvPr>
          <p:cNvSpPr>
            <a:spLocks noGrp="1"/>
          </p:cNvSpPr>
          <p:nvPr>
            <p:ph type="dt" sz="half" idx="10"/>
          </p:nvPr>
        </p:nvSpPr>
        <p:spPr/>
        <p:txBody>
          <a:bodyPr/>
          <a:lstStyle/>
          <a:p>
            <a:fld id="{AF6A0589-9F9D-413E-94CF-FBB975DF0D46}" type="datetime1">
              <a:rPr lang="en-US" smtClean="0"/>
              <a:t>12/9/2024</a:t>
            </a:fld>
            <a:endParaRPr lang="en-US"/>
          </a:p>
        </p:txBody>
      </p:sp>
      <p:sp>
        <p:nvSpPr>
          <p:cNvPr id="5" name="Footer Placeholder 4">
            <a:extLst>
              <a:ext uri="{FF2B5EF4-FFF2-40B4-BE49-F238E27FC236}">
                <a16:creationId xmlns:a16="http://schemas.microsoft.com/office/drawing/2014/main" id="{67835BC6-0A14-E3C0-0AEB-0BD5550B3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DF887-262D-D963-CF2B-6EAC65D8E118}"/>
              </a:ext>
            </a:extLst>
          </p:cNvPr>
          <p:cNvSpPr>
            <a:spLocks noGrp="1"/>
          </p:cNvSpPr>
          <p:nvPr>
            <p:ph type="sldNum" sz="quarter" idx="12"/>
          </p:nvPr>
        </p:nvSpPr>
        <p:spPr/>
        <p:txBody>
          <a:bodyPr/>
          <a:lstStyle/>
          <a:p>
            <a:fld id="{AB41D47F-BA3A-4F34-BE6C-F917B6240942}" type="slidenum">
              <a:rPr lang="en-US" smtClean="0"/>
              <a:t>‹#›</a:t>
            </a:fld>
            <a:endParaRPr lang="en-US"/>
          </a:p>
        </p:txBody>
      </p:sp>
    </p:spTree>
    <p:extLst>
      <p:ext uri="{BB962C8B-B14F-4D97-AF65-F5344CB8AC3E}">
        <p14:creationId xmlns:p14="http://schemas.microsoft.com/office/powerpoint/2010/main" val="307860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19EA-37C3-9188-57D5-C5FA2E5315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F550EB-9826-4580-E74C-2198487491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C6AB0-8C8A-99A0-34A8-8DD144C27039}"/>
              </a:ext>
            </a:extLst>
          </p:cNvPr>
          <p:cNvSpPr>
            <a:spLocks noGrp="1"/>
          </p:cNvSpPr>
          <p:nvPr>
            <p:ph type="dt" sz="half" idx="10"/>
          </p:nvPr>
        </p:nvSpPr>
        <p:spPr/>
        <p:txBody>
          <a:bodyPr/>
          <a:lstStyle/>
          <a:p>
            <a:fld id="{223DC8B2-BC65-4B8F-87A0-926000EF21DF}" type="datetime1">
              <a:rPr lang="en-US" smtClean="0"/>
              <a:t>12/9/2024</a:t>
            </a:fld>
            <a:endParaRPr lang="en-US"/>
          </a:p>
        </p:txBody>
      </p:sp>
      <p:sp>
        <p:nvSpPr>
          <p:cNvPr id="5" name="Footer Placeholder 4">
            <a:extLst>
              <a:ext uri="{FF2B5EF4-FFF2-40B4-BE49-F238E27FC236}">
                <a16:creationId xmlns:a16="http://schemas.microsoft.com/office/drawing/2014/main" id="{8F760E22-6BCE-F60B-B7F3-265E50EB6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C3B42-1CF0-92C3-C8CA-10710F076738}"/>
              </a:ext>
            </a:extLst>
          </p:cNvPr>
          <p:cNvSpPr>
            <a:spLocks noGrp="1"/>
          </p:cNvSpPr>
          <p:nvPr>
            <p:ph type="sldNum" sz="quarter" idx="12"/>
          </p:nvPr>
        </p:nvSpPr>
        <p:spPr/>
        <p:txBody>
          <a:bodyPr/>
          <a:lstStyle/>
          <a:p>
            <a:fld id="{AB41D47F-BA3A-4F34-BE6C-F917B6240942}" type="slidenum">
              <a:rPr lang="en-US" smtClean="0"/>
              <a:t>‹#›</a:t>
            </a:fld>
            <a:endParaRPr lang="en-US"/>
          </a:p>
        </p:txBody>
      </p:sp>
    </p:spTree>
    <p:extLst>
      <p:ext uri="{BB962C8B-B14F-4D97-AF65-F5344CB8AC3E}">
        <p14:creationId xmlns:p14="http://schemas.microsoft.com/office/powerpoint/2010/main" val="229901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2794-FA9B-2AAA-8293-5E2B6FC32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AE7E3-C620-D1C5-70D0-1D64D6679C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180C6A-26DE-2305-E37F-926E00A417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4F8012-C77C-8E6E-974D-592BE8A794B0}"/>
              </a:ext>
            </a:extLst>
          </p:cNvPr>
          <p:cNvSpPr>
            <a:spLocks noGrp="1"/>
          </p:cNvSpPr>
          <p:nvPr>
            <p:ph type="dt" sz="half" idx="10"/>
          </p:nvPr>
        </p:nvSpPr>
        <p:spPr/>
        <p:txBody>
          <a:bodyPr/>
          <a:lstStyle/>
          <a:p>
            <a:fld id="{26A4A01B-42BA-4EC3-AB6B-A3FE8F3CEA30}" type="datetime1">
              <a:rPr lang="en-US" smtClean="0"/>
              <a:t>12/9/2024</a:t>
            </a:fld>
            <a:endParaRPr lang="en-US"/>
          </a:p>
        </p:txBody>
      </p:sp>
      <p:sp>
        <p:nvSpPr>
          <p:cNvPr id="6" name="Footer Placeholder 5">
            <a:extLst>
              <a:ext uri="{FF2B5EF4-FFF2-40B4-BE49-F238E27FC236}">
                <a16:creationId xmlns:a16="http://schemas.microsoft.com/office/drawing/2014/main" id="{8DACED3A-6903-07FA-AC46-0BBC7E9A7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774F6-E5D2-3381-097A-30C27D4CAEC7}"/>
              </a:ext>
            </a:extLst>
          </p:cNvPr>
          <p:cNvSpPr>
            <a:spLocks noGrp="1"/>
          </p:cNvSpPr>
          <p:nvPr>
            <p:ph type="sldNum" sz="quarter" idx="12"/>
          </p:nvPr>
        </p:nvSpPr>
        <p:spPr/>
        <p:txBody>
          <a:bodyPr/>
          <a:lstStyle/>
          <a:p>
            <a:fld id="{AB41D47F-BA3A-4F34-BE6C-F917B6240942}" type="slidenum">
              <a:rPr lang="en-US" smtClean="0"/>
              <a:t>‹#›</a:t>
            </a:fld>
            <a:endParaRPr lang="en-US"/>
          </a:p>
        </p:txBody>
      </p:sp>
    </p:spTree>
    <p:extLst>
      <p:ext uri="{BB962C8B-B14F-4D97-AF65-F5344CB8AC3E}">
        <p14:creationId xmlns:p14="http://schemas.microsoft.com/office/powerpoint/2010/main" val="295374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47A3-1E7B-BBFD-1793-DD0F619A30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C4166-D18D-DB34-EC5A-413A7B5C58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CE563-7E54-6132-1B6B-AFD0FA78D9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A67723-39F2-4F7C-CA3D-6CDD9D210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E848E-1E3C-99D8-1727-7F300982FA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C0F57E-4905-955E-B084-FD9A8D4259DE}"/>
              </a:ext>
            </a:extLst>
          </p:cNvPr>
          <p:cNvSpPr>
            <a:spLocks noGrp="1"/>
          </p:cNvSpPr>
          <p:nvPr>
            <p:ph type="dt" sz="half" idx="10"/>
          </p:nvPr>
        </p:nvSpPr>
        <p:spPr/>
        <p:txBody>
          <a:bodyPr/>
          <a:lstStyle/>
          <a:p>
            <a:fld id="{8173ED6A-0A78-4A33-852D-C7B01A6ED432}" type="datetime1">
              <a:rPr lang="en-US" smtClean="0"/>
              <a:t>12/9/2024</a:t>
            </a:fld>
            <a:endParaRPr lang="en-US"/>
          </a:p>
        </p:txBody>
      </p:sp>
      <p:sp>
        <p:nvSpPr>
          <p:cNvPr id="8" name="Footer Placeholder 7">
            <a:extLst>
              <a:ext uri="{FF2B5EF4-FFF2-40B4-BE49-F238E27FC236}">
                <a16:creationId xmlns:a16="http://schemas.microsoft.com/office/drawing/2014/main" id="{1B4FB640-F399-1AE5-B530-340A228589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FDDC65-3FAF-09F3-D077-53391B2C6A2C}"/>
              </a:ext>
            </a:extLst>
          </p:cNvPr>
          <p:cNvSpPr>
            <a:spLocks noGrp="1"/>
          </p:cNvSpPr>
          <p:nvPr>
            <p:ph type="sldNum" sz="quarter" idx="12"/>
          </p:nvPr>
        </p:nvSpPr>
        <p:spPr/>
        <p:txBody>
          <a:bodyPr/>
          <a:lstStyle/>
          <a:p>
            <a:fld id="{AB41D47F-BA3A-4F34-BE6C-F917B6240942}" type="slidenum">
              <a:rPr lang="en-US" smtClean="0"/>
              <a:t>‹#›</a:t>
            </a:fld>
            <a:endParaRPr lang="en-US"/>
          </a:p>
        </p:txBody>
      </p:sp>
    </p:spTree>
    <p:extLst>
      <p:ext uri="{BB962C8B-B14F-4D97-AF65-F5344CB8AC3E}">
        <p14:creationId xmlns:p14="http://schemas.microsoft.com/office/powerpoint/2010/main" val="369647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3CB4-A053-8547-31C0-F2A43D8642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97AB1E-7597-DA7B-9C18-DE7A88E5BE0B}"/>
              </a:ext>
            </a:extLst>
          </p:cNvPr>
          <p:cNvSpPr>
            <a:spLocks noGrp="1"/>
          </p:cNvSpPr>
          <p:nvPr>
            <p:ph type="dt" sz="half" idx="10"/>
          </p:nvPr>
        </p:nvSpPr>
        <p:spPr/>
        <p:txBody>
          <a:bodyPr/>
          <a:lstStyle/>
          <a:p>
            <a:fld id="{C4110E3E-AD1D-4FD8-BB9D-DE184EA689E7}" type="datetime1">
              <a:rPr lang="en-US" smtClean="0"/>
              <a:t>12/9/2024</a:t>
            </a:fld>
            <a:endParaRPr lang="en-US"/>
          </a:p>
        </p:txBody>
      </p:sp>
      <p:sp>
        <p:nvSpPr>
          <p:cNvPr id="4" name="Footer Placeholder 3">
            <a:extLst>
              <a:ext uri="{FF2B5EF4-FFF2-40B4-BE49-F238E27FC236}">
                <a16:creationId xmlns:a16="http://schemas.microsoft.com/office/drawing/2014/main" id="{763266B7-347B-AEA4-DE1B-E2D728AA25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EC39C8-3152-A195-F88F-942F25291912}"/>
              </a:ext>
            </a:extLst>
          </p:cNvPr>
          <p:cNvSpPr>
            <a:spLocks noGrp="1"/>
          </p:cNvSpPr>
          <p:nvPr>
            <p:ph type="sldNum" sz="quarter" idx="12"/>
          </p:nvPr>
        </p:nvSpPr>
        <p:spPr/>
        <p:txBody>
          <a:bodyPr/>
          <a:lstStyle/>
          <a:p>
            <a:fld id="{AB41D47F-BA3A-4F34-BE6C-F917B6240942}" type="slidenum">
              <a:rPr lang="en-US" smtClean="0"/>
              <a:t>‹#›</a:t>
            </a:fld>
            <a:endParaRPr lang="en-US"/>
          </a:p>
        </p:txBody>
      </p:sp>
    </p:spTree>
    <p:extLst>
      <p:ext uri="{BB962C8B-B14F-4D97-AF65-F5344CB8AC3E}">
        <p14:creationId xmlns:p14="http://schemas.microsoft.com/office/powerpoint/2010/main" val="204956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83140-C900-4EBC-1183-68B4F9A97DF6}"/>
              </a:ext>
            </a:extLst>
          </p:cNvPr>
          <p:cNvSpPr>
            <a:spLocks noGrp="1"/>
          </p:cNvSpPr>
          <p:nvPr>
            <p:ph type="dt" sz="half" idx="10"/>
          </p:nvPr>
        </p:nvSpPr>
        <p:spPr/>
        <p:txBody>
          <a:bodyPr/>
          <a:lstStyle/>
          <a:p>
            <a:fld id="{6C9D4BFC-FE36-488B-9311-9DD0046C4AE3}" type="datetime1">
              <a:rPr lang="en-US" smtClean="0"/>
              <a:t>12/9/2024</a:t>
            </a:fld>
            <a:endParaRPr lang="en-US"/>
          </a:p>
        </p:txBody>
      </p:sp>
      <p:sp>
        <p:nvSpPr>
          <p:cNvPr id="3" name="Footer Placeholder 2">
            <a:extLst>
              <a:ext uri="{FF2B5EF4-FFF2-40B4-BE49-F238E27FC236}">
                <a16:creationId xmlns:a16="http://schemas.microsoft.com/office/drawing/2014/main" id="{573CC8C5-26A2-F74D-7B17-07D8A1C84B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22D542-E41F-ECB6-8E71-467D1EBCE178}"/>
              </a:ext>
            </a:extLst>
          </p:cNvPr>
          <p:cNvSpPr>
            <a:spLocks noGrp="1"/>
          </p:cNvSpPr>
          <p:nvPr>
            <p:ph type="sldNum" sz="quarter" idx="12"/>
          </p:nvPr>
        </p:nvSpPr>
        <p:spPr/>
        <p:txBody>
          <a:bodyPr/>
          <a:lstStyle/>
          <a:p>
            <a:fld id="{AB41D47F-BA3A-4F34-BE6C-F917B6240942}" type="slidenum">
              <a:rPr lang="en-US" smtClean="0"/>
              <a:t>‹#›</a:t>
            </a:fld>
            <a:endParaRPr lang="en-US"/>
          </a:p>
        </p:txBody>
      </p:sp>
    </p:spTree>
    <p:extLst>
      <p:ext uri="{BB962C8B-B14F-4D97-AF65-F5344CB8AC3E}">
        <p14:creationId xmlns:p14="http://schemas.microsoft.com/office/powerpoint/2010/main" val="261991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8642-6201-E7CE-D5AF-F2CAD5F0D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CABE72-E453-E173-7539-2D142366F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A51B8-4933-9DB2-C484-A8648A5EB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D70572-2EDA-B971-D5B9-C89DEEEDA62A}"/>
              </a:ext>
            </a:extLst>
          </p:cNvPr>
          <p:cNvSpPr>
            <a:spLocks noGrp="1"/>
          </p:cNvSpPr>
          <p:nvPr>
            <p:ph type="dt" sz="half" idx="10"/>
          </p:nvPr>
        </p:nvSpPr>
        <p:spPr/>
        <p:txBody>
          <a:bodyPr/>
          <a:lstStyle/>
          <a:p>
            <a:fld id="{A7284915-89C4-4A6B-B964-063C41732C86}" type="datetime1">
              <a:rPr lang="en-US" smtClean="0"/>
              <a:t>12/9/2024</a:t>
            </a:fld>
            <a:endParaRPr lang="en-US"/>
          </a:p>
        </p:txBody>
      </p:sp>
      <p:sp>
        <p:nvSpPr>
          <p:cNvPr id="6" name="Footer Placeholder 5">
            <a:extLst>
              <a:ext uri="{FF2B5EF4-FFF2-40B4-BE49-F238E27FC236}">
                <a16:creationId xmlns:a16="http://schemas.microsoft.com/office/drawing/2014/main" id="{C5AC4311-7B86-0B15-5956-3DFF37445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D5B1A2-DD12-52B9-33DC-49D30A3145A4}"/>
              </a:ext>
            </a:extLst>
          </p:cNvPr>
          <p:cNvSpPr>
            <a:spLocks noGrp="1"/>
          </p:cNvSpPr>
          <p:nvPr>
            <p:ph type="sldNum" sz="quarter" idx="12"/>
          </p:nvPr>
        </p:nvSpPr>
        <p:spPr/>
        <p:txBody>
          <a:bodyPr/>
          <a:lstStyle/>
          <a:p>
            <a:fld id="{AB41D47F-BA3A-4F34-BE6C-F917B6240942}" type="slidenum">
              <a:rPr lang="en-US" smtClean="0"/>
              <a:t>‹#›</a:t>
            </a:fld>
            <a:endParaRPr lang="en-US"/>
          </a:p>
        </p:txBody>
      </p:sp>
    </p:spTree>
    <p:extLst>
      <p:ext uri="{BB962C8B-B14F-4D97-AF65-F5344CB8AC3E}">
        <p14:creationId xmlns:p14="http://schemas.microsoft.com/office/powerpoint/2010/main" val="199616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D539-5990-573F-78F3-30B6DB509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A7C22-F1ED-2E16-D427-A91FA4CEDB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73C783-98E4-6A3E-F0D9-45AF949F0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1E745-4A73-C603-2CDF-A9C1AD1E8A09}"/>
              </a:ext>
            </a:extLst>
          </p:cNvPr>
          <p:cNvSpPr>
            <a:spLocks noGrp="1"/>
          </p:cNvSpPr>
          <p:nvPr>
            <p:ph type="dt" sz="half" idx="10"/>
          </p:nvPr>
        </p:nvSpPr>
        <p:spPr/>
        <p:txBody>
          <a:bodyPr/>
          <a:lstStyle/>
          <a:p>
            <a:fld id="{6AE0757F-9547-4ED4-A072-0F8B2926939D}" type="datetime1">
              <a:rPr lang="en-US" smtClean="0"/>
              <a:t>12/9/2024</a:t>
            </a:fld>
            <a:endParaRPr lang="en-US"/>
          </a:p>
        </p:txBody>
      </p:sp>
      <p:sp>
        <p:nvSpPr>
          <p:cNvPr id="6" name="Footer Placeholder 5">
            <a:extLst>
              <a:ext uri="{FF2B5EF4-FFF2-40B4-BE49-F238E27FC236}">
                <a16:creationId xmlns:a16="http://schemas.microsoft.com/office/drawing/2014/main" id="{E2FB543D-87A5-B0EE-8FF8-EE7897A02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563AF-8A96-25E2-5CD5-35F18732FFAF}"/>
              </a:ext>
            </a:extLst>
          </p:cNvPr>
          <p:cNvSpPr>
            <a:spLocks noGrp="1"/>
          </p:cNvSpPr>
          <p:nvPr>
            <p:ph type="sldNum" sz="quarter" idx="12"/>
          </p:nvPr>
        </p:nvSpPr>
        <p:spPr/>
        <p:txBody>
          <a:bodyPr/>
          <a:lstStyle/>
          <a:p>
            <a:fld id="{AB41D47F-BA3A-4F34-BE6C-F917B6240942}" type="slidenum">
              <a:rPr lang="en-US" smtClean="0"/>
              <a:t>‹#›</a:t>
            </a:fld>
            <a:endParaRPr lang="en-US"/>
          </a:p>
        </p:txBody>
      </p:sp>
    </p:spTree>
    <p:extLst>
      <p:ext uri="{BB962C8B-B14F-4D97-AF65-F5344CB8AC3E}">
        <p14:creationId xmlns:p14="http://schemas.microsoft.com/office/powerpoint/2010/main" val="311219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481E4-DA43-9A1D-B49A-61D070866C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F6E3B9-84FB-BBCE-994E-BA4DA29F1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0BCF5-EADA-2F68-BC5F-356B2C69D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D50C67-5CAB-40E6-87E4-BB53D1881AC9}" type="datetime1">
              <a:rPr lang="en-US" smtClean="0"/>
              <a:t>12/9/2024</a:t>
            </a:fld>
            <a:endParaRPr lang="en-US"/>
          </a:p>
        </p:txBody>
      </p:sp>
      <p:sp>
        <p:nvSpPr>
          <p:cNvPr id="5" name="Footer Placeholder 4">
            <a:extLst>
              <a:ext uri="{FF2B5EF4-FFF2-40B4-BE49-F238E27FC236}">
                <a16:creationId xmlns:a16="http://schemas.microsoft.com/office/drawing/2014/main" id="{050D6F72-2C6C-4082-A4E3-B3C3635DB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2872F1-2FBC-5A61-3A70-D6ED0EE45A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41D47F-BA3A-4F34-BE6C-F917B6240942}" type="slidenum">
              <a:rPr lang="en-US" smtClean="0"/>
              <a:t>‹#›</a:t>
            </a:fld>
            <a:endParaRPr lang="en-US"/>
          </a:p>
        </p:txBody>
      </p:sp>
    </p:spTree>
    <p:extLst>
      <p:ext uri="{BB962C8B-B14F-4D97-AF65-F5344CB8AC3E}">
        <p14:creationId xmlns:p14="http://schemas.microsoft.com/office/powerpoint/2010/main" val="612685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iwchapel.co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A35D8-094B-BCE2-AB9F-FA229D03DAAE}"/>
              </a:ext>
            </a:extLst>
          </p:cNvPr>
          <p:cNvSpPr>
            <a:spLocks noGrp="1"/>
          </p:cNvSpPr>
          <p:nvPr>
            <p:ph type="title"/>
          </p:nvPr>
        </p:nvSpPr>
        <p:spPr>
          <a:xfrm>
            <a:off x="838200" y="1039527"/>
            <a:ext cx="10515600" cy="2483319"/>
          </a:xfrm>
        </p:spPr>
        <p:txBody>
          <a:bodyPr>
            <a:normAutofit/>
          </a:bodyPr>
          <a:lstStyle/>
          <a:p>
            <a:pPr algn="ctr"/>
            <a:r>
              <a:rPr lang="en-US" b="1" dirty="0"/>
              <a:t>Brothers in White Chapel, Inc. </a:t>
            </a:r>
            <a:br>
              <a:rPr lang="en-US" b="1" dirty="0"/>
            </a:br>
            <a:r>
              <a:rPr lang="en-US" b="1" dirty="0"/>
              <a:t>Projects</a:t>
            </a:r>
          </a:p>
        </p:txBody>
      </p:sp>
      <p:pic>
        <p:nvPicPr>
          <p:cNvPr id="5" name="Picture 4">
            <a:extLst>
              <a:ext uri="{FF2B5EF4-FFF2-40B4-BE49-F238E27FC236}">
                <a16:creationId xmlns:a16="http://schemas.microsoft.com/office/drawing/2014/main" id="{45F1733E-66D2-740F-9CB6-D8E682B72F3B}"/>
              </a:ext>
            </a:extLst>
          </p:cNvPr>
          <p:cNvPicPr>
            <a:picLocks noChangeAspect="1"/>
          </p:cNvPicPr>
          <p:nvPr/>
        </p:nvPicPr>
        <p:blipFill>
          <a:blip r:embed="rId2"/>
          <a:stretch>
            <a:fillRect/>
          </a:stretch>
        </p:blipFill>
        <p:spPr>
          <a:xfrm>
            <a:off x="9607072" y="6033886"/>
            <a:ext cx="2584928" cy="719390"/>
          </a:xfrm>
          <a:prstGeom prst="rect">
            <a:avLst/>
          </a:prstGeom>
        </p:spPr>
      </p:pic>
      <p:sp>
        <p:nvSpPr>
          <p:cNvPr id="3" name="Slide Number Placeholder 2">
            <a:extLst>
              <a:ext uri="{FF2B5EF4-FFF2-40B4-BE49-F238E27FC236}">
                <a16:creationId xmlns:a16="http://schemas.microsoft.com/office/drawing/2014/main" id="{481894DD-554C-3096-4ECC-30A9E8BC68C9}"/>
              </a:ext>
            </a:extLst>
          </p:cNvPr>
          <p:cNvSpPr>
            <a:spLocks noGrp="1"/>
          </p:cNvSpPr>
          <p:nvPr>
            <p:ph type="sldNum" sz="quarter" idx="12"/>
          </p:nvPr>
        </p:nvSpPr>
        <p:spPr/>
        <p:txBody>
          <a:bodyPr/>
          <a:lstStyle/>
          <a:p>
            <a:fld id="{AB41D47F-BA3A-4F34-BE6C-F917B6240942}" type="slidenum">
              <a:rPr lang="en-US" smtClean="0"/>
              <a:t>1</a:t>
            </a:fld>
            <a:endParaRPr lang="en-US"/>
          </a:p>
        </p:txBody>
      </p:sp>
      <p:sp>
        <p:nvSpPr>
          <p:cNvPr id="8" name="Date Placeholder 7">
            <a:extLst>
              <a:ext uri="{FF2B5EF4-FFF2-40B4-BE49-F238E27FC236}">
                <a16:creationId xmlns:a16="http://schemas.microsoft.com/office/drawing/2014/main" id="{D1CC0DA4-F515-9498-A1A0-606297579223}"/>
              </a:ext>
            </a:extLst>
          </p:cNvPr>
          <p:cNvSpPr>
            <a:spLocks noGrp="1"/>
          </p:cNvSpPr>
          <p:nvPr>
            <p:ph type="dt" sz="half" idx="10"/>
          </p:nvPr>
        </p:nvSpPr>
        <p:spPr/>
        <p:txBody>
          <a:bodyPr/>
          <a:lstStyle/>
          <a:p>
            <a:fld id="{1D433D67-57E7-427E-91F6-CDA8EBB4D0F6}" type="datetime1">
              <a:rPr lang="en-US" smtClean="0"/>
              <a:t>12/9/2024</a:t>
            </a:fld>
            <a:endParaRPr lang="en-US"/>
          </a:p>
        </p:txBody>
      </p:sp>
    </p:spTree>
    <p:extLst>
      <p:ext uri="{BB962C8B-B14F-4D97-AF65-F5344CB8AC3E}">
        <p14:creationId xmlns:p14="http://schemas.microsoft.com/office/powerpoint/2010/main" val="182993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41C84F-F246-637B-3594-FF07AEE08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EBF9E-99F5-E9D0-25CA-A6AF799097D0}"/>
              </a:ext>
            </a:extLst>
          </p:cNvPr>
          <p:cNvSpPr>
            <a:spLocks noGrp="1"/>
          </p:cNvSpPr>
          <p:nvPr>
            <p:ph type="title"/>
          </p:nvPr>
        </p:nvSpPr>
        <p:spPr/>
        <p:txBody>
          <a:bodyPr>
            <a:normAutofit/>
          </a:bodyPr>
          <a:lstStyle/>
          <a:p>
            <a:pPr algn="ctr"/>
            <a:r>
              <a:rPr lang="en-US" sz="4000" b="1" dirty="0"/>
              <a:t>Formation History of BIW Chapel</a:t>
            </a:r>
          </a:p>
        </p:txBody>
      </p:sp>
      <p:sp>
        <p:nvSpPr>
          <p:cNvPr id="3" name="Content Placeholder 2">
            <a:extLst>
              <a:ext uri="{FF2B5EF4-FFF2-40B4-BE49-F238E27FC236}">
                <a16:creationId xmlns:a16="http://schemas.microsoft.com/office/drawing/2014/main" id="{99ED781C-CC79-27AA-D55B-B498CE409AFC}"/>
              </a:ext>
            </a:extLst>
          </p:cNvPr>
          <p:cNvSpPr>
            <a:spLocks noGrp="1"/>
          </p:cNvSpPr>
          <p:nvPr>
            <p:ph idx="1"/>
          </p:nvPr>
        </p:nvSpPr>
        <p:spPr/>
        <p:txBody>
          <a:bodyPr>
            <a:normAutofit/>
          </a:bodyPr>
          <a:lstStyle/>
          <a:p>
            <a:r>
              <a:rPr lang="en-US" sz="1800" b="1" dirty="0"/>
              <a:t>Sept. 2021: BIW Chapel, Inc.(BIW) incorporated in state of Texas</a:t>
            </a:r>
          </a:p>
          <a:p>
            <a:r>
              <a:rPr lang="en-US" sz="1800" b="1" dirty="0"/>
              <a:t>Nov. 2021:  BIW designated by IRS as non-profit corporation (87-1994054)</a:t>
            </a:r>
          </a:p>
          <a:p>
            <a:r>
              <a:rPr lang="en-US" sz="1800" b="1" dirty="0"/>
              <a:t>Jan. 2022:  First donation $50.00, Began board meetings  Began organizing and developing a fund-raising strategy. Counsel with experienced fund-raisers. </a:t>
            </a:r>
          </a:p>
          <a:p>
            <a:r>
              <a:rPr lang="en-US" sz="1800" b="1" dirty="0"/>
              <a:t>Dec. 2022: Accumulated funds= $16,400</a:t>
            </a:r>
          </a:p>
          <a:p>
            <a:r>
              <a:rPr lang="en-US" sz="1800" b="1" dirty="0"/>
              <a:t>Feb. 2023:  filed Form 990 to IRS (less than $50k in revenue)</a:t>
            </a:r>
          </a:p>
          <a:p>
            <a:r>
              <a:rPr lang="en-US" sz="1800" b="1" dirty="0"/>
              <a:t>Sept. 2023: Joined as a participant with CFBV &amp;BVG</a:t>
            </a:r>
          </a:p>
          <a:p>
            <a:r>
              <a:rPr lang="en-US" sz="1800" b="1" dirty="0"/>
              <a:t>Oct. 2023:  participated with BVG, received approx. $76k</a:t>
            </a:r>
          </a:p>
          <a:p>
            <a:r>
              <a:rPr lang="en-US" sz="1800" b="1" dirty="0"/>
              <a:t>Dec. 2023: Accumulated funds= $140,000</a:t>
            </a:r>
          </a:p>
          <a:p>
            <a:r>
              <a:rPr lang="en-US" sz="1800" b="1" dirty="0"/>
              <a:t>July 2024:  Donor provided matching fund = $800,000, $200,000 donated to BIW</a:t>
            </a:r>
          </a:p>
          <a:p>
            <a:r>
              <a:rPr lang="en-US" sz="1800" b="1" dirty="0"/>
              <a:t>Oct. 2024: participated in BVG = $32,000</a:t>
            </a:r>
          </a:p>
          <a:p>
            <a:r>
              <a:rPr lang="en-US" sz="1800" b="1" dirty="0"/>
              <a:t>Dec. 2024: Accumulated funds = $400,000</a:t>
            </a:r>
          </a:p>
          <a:p>
            <a:endParaRPr lang="en-US" sz="1800" b="1" dirty="0"/>
          </a:p>
        </p:txBody>
      </p:sp>
      <p:sp>
        <p:nvSpPr>
          <p:cNvPr id="4" name="Slide Number Placeholder 3">
            <a:extLst>
              <a:ext uri="{FF2B5EF4-FFF2-40B4-BE49-F238E27FC236}">
                <a16:creationId xmlns:a16="http://schemas.microsoft.com/office/drawing/2014/main" id="{03FE7D68-3A64-E24B-BCC6-ADDA80A43043}"/>
              </a:ext>
            </a:extLst>
          </p:cNvPr>
          <p:cNvSpPr>
            <a:spLocks noGrp="1"/>
          </p:cNvSpPr>
          <p:nvPr>
            <p:ph type="sldNum" sz="quarter" idx="12"/>
          </p:nvPr>
        </p:nvSpPr>
        <p:spPr/>
        <p:txBody>
          <a:bodyPr/>
          <a:lstStyle/>
          <a:p>
            <a:fld id="{AB41D47F-BA3A-4F34-BE6C-F917B6240942}" type="slidenum">
              <a:rPr lang="en-US" smtClean="0"/>
              <a:t>10</a:t>
            </a:fld>
            <a:endParaRPr lang="en-US"/>
          </a:p>
        </p:txBody>
      </p:sp>
      <p:sp>
        <p:nvSpPr>
          <p:cNvPr id="6" name="Date Placeholder 5">
            <a:extLst>
              <a:ext uri="{FF2B5EF4-FFF2-40B4-BE49-F238E27FC236}">
                <a16:creationId xmlns:a16="http://schemas.microsoft.com/office/drawing/2014/main" id="{13F6CE32-1DB4-8B37-3B71-F454285C79EB}"/>
              </a:ext>
            </a:extLst>
          </p:cNvPr>
          <p:cNvSpPr>
            <a:spLocks noGrp="1"/>
          </p:cNvSpPr>
          <p:nvPr>
            <p:ph type="dt" sz="half" idx="10"/>
          </p:nvPr>
        </p:nvSpPr>
        <p:spPr/>
        <p:txBody>
          <a:bodyPr/>
          <a:lstStyle/>
          <a:p>
            <a:fld id="{600D9EA6-8B3A-48CF-A0E9-3B15D5C53B4D}" type="datetime1">
              <a:rPr lang="en-US" smtClean="0"/>
              <a:t>12/9/2024</a:t>
            </a:fld>
            <a:endParaRPr lang="en-US"/>
          </a:p>
        </p:txBody>
      </p:sp>
    </p:spTree>
    <p:extLst>
      <p:ext uri="{BB962C8B-B14F-4D97-AF65-F5344CB8AC3E}">
        <p14:creationId xmlns:p14="http://schemas.microsoft.com/office/powerpoint/2010/main" val="210483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CAAF8A-99E0-B56F-F471-DC24CA720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374F5-2C73-A771-744C-B2C10EDBC233}"/>
              </a:ext>
            </a:extLst>
          </p:cNvPr>
          <p:cNvSpPr>
            <a:spLocks noGrp="1"/>
          </p:cNvSpPr>
          <p:nvPr>
            <p:ph type="title"/>
          </p:nvPr>
        </p:nvSpPr>
        <p:spPr/>
        <p:txBody>
          <a:bodyPr>
            <a:normAutofit/>
          </a:bodyPr>
          <a:lstStyle/>
          <a:p>
            <a:pPr algn="ctr"/>
            <a:r>
              <a:rPr lang="en-US" sz="3200" b="1" dirty="0"/>
              <a:t>Fund-Raising Results End of Year 2 </a:t>
            </a:r>
            <a:br>
              <a:rPr lang="en-US" sz="3200" b="1" dirty="0"/>
            </a:br>
            <a:r>
              <a:rPr lang="en-US" sz="3200" b="1" dirty="0"/>
              <a:t>Dec. 2024</a:t>
            </a:r>
          </a:p>
        </p:txBody>
      </p:sp>
      <p:pic>
        <p:nvPicPr>
          <p:cNvPr id="5" name="Content Placeholder 4">
            <a:extLst>
              <a:ext uri="{FF2B5EF4-FFF2-40B4-BE49-F238E27FC236}">
                <a16:creationId xmlns:a16="http://schemas.microsoft.com/office/drawing/2014/main" id="{3B6DF919-3BD2-F9FB-E832-D64A26C2CE94}"/>
              </a:ext>
            </a:extLst>
          </p:cNvPr>
          <p:cNvPicPr>
            <a:picLocks noGrp="1" noChangeAspect="1"/>
          </p:cNvPicPr>
          <p:nvPr>
            <p:ph idx="1"/>
          </p:nvPr>
        </p:nvPicPr>
        <p:blipFill>
          <a:blip r:embed="rId2"/>
          <a:stretch>
            <a:fillRect/>
          </a:stretch>
        </p:blipFill>
        <p:spPr>
          <a:xfrm>
            <a:off x="1223065" y="1825625"/>
            <a:ext cx="9745869" cy="4351338"/>
          </a:xfrm>
          <a:prstGeom prst="rect">
            <a:avLst/>
          </a:prstGeom>
        </p:spPr>
      </p:pic>
      <p:sp>
        <p:nvSpPr>
          <p:cNvPr id="3" name="Slide Number Placeholder 2">
            <a:extLst>
              <a:ext uri="{FF2B5EF4-FFF2-40B4-BE49-F238E27FC236}">
                <a16:creationId xmlns:a16="http://schemas.microsoft.com/office/drawing/2014/main" id="{517A3861-208F-9077-E121-8CEDF0974B28}"/>
              </a:ext>
            </a:extLst>
          </p:cNvPr>
          <p:cNvSpPr>
            <a:spLocks noGrp="1"/>
          </p:cNvSpPr>
          <p:nvPr>
            <p:ph type="sldNum" sz="quarter" idx="12"/>
          </p:nvPr>
        </p:nvSpPr>
        <p:spPr/>
        <p:txBody>
          <a:bodyPr/>
          <a:lstStyle/>
          <a:p>
            <a:fld id="{AB41D47F-BA3A-4F34-BE6C-F917B6240942}" type="slidenum">
              <a:rPr lang="en-US" smtClean="0"/>
              <a:t>11</a:t>
            </a:fld>
            <a:endParaRPr lang="en-US"/>
          </a:p>
        </p:txBody>
      </p:sp>
      <p:sp>
        <p:nvSpPr>
          <p:cNvPr id="6" name="Date Placeholder 5">
            <a:extLst>
              <a:ext uri="{FF2B5EF4-FFF2-40B4-BE49-F238E27FC236}">
                <a16:creationId xmlns:a16="http://schemas.microsoft.com/office/drawing/2014/main" id="{A891E391-3A8F-BA50-5C64-C146DACF33BE}"/>
              </a:ext>
            </a:extLst>
          </p:cNvPr>
          <p:cNvSpPr>
            <a:spLocks noGrp="1"/>
          </p:cNvSpPr>
          <p:nvPr>
            <p:ph type="dt" sz="half" idx="10"/>
          </p:nvPr>
        </p:nvSpPr>
        <p:spPr/>
        <p:txBody>
          <a:bodyPr/>
          <a:lstStyle/>
          <a:p>
            <a:fld id="{AD4CA0A3-DFF4-402F-BA29-CCDCD2A42E7F}" type="datetime1">
              <a:rPr lang="en-US" smtClean="0"/>
              <a:t>12/9/2024</a:t>
            </a:fld>
            <a:endParaRPr lang="en-US"/>
          </a:p>
        </p:txBody>
      </p:sp>
    </p:spTree>
    <p:extLst>
      <p:ext uri="{BB962C8B-B14F-4D97-AF65-F5344CB8AC3E}">
        <p14:creationId xmlns:p14="http://schemas.microsoft.com/office/powerpoint/2010/main" val="144711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3B165F-CEC7-314F-4BD8-7ACC717E0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2503E-518A-D36F-6004-B98A2E6F4EE3}"/>
              </a:ext>
            </a:extLst>
          </p:cNvPr>
          <p:cNvSpPr>
            <a:spLocks noGrp="1"/>
          </p:cNvSpPr>
          <p:nvPr>
            <p:ph type="title"/>
          </p:nvPr>
        </p:nvSpPr>
        <p:spPr/>
        <p:txBody>
          <a:bodyPr>
            <a:normAutofit/>
          </a:bodyPr>
          <a:lstStyle/>
          <a:p>
            <a:pPr algn="ctr"/>
            <a:r>
              <a:rPr lang="en-US" sz="3200" b="1" dirty="0"/>
              <a:t>Donor Breakdown Dec. 1, 2024</a:t>
            </a:r>
          </a:p>
        </p:txBody>
      </p:sp>
      <p:pic>
        <p:nvPicPr>
          <p:cNvPr id="5" name="Content Placeholder 4">
            <a:extLst>
              <a:ext uri="{FF2B5EF4-FFF2-40B4-BE49-F238E27FC236}">
                <a16:creationId xmlns:a16="http://schemas.microsoft.com/office/drawing/2014/main" id="{ED26B626-1445-9F80-6DAE-56E7CF948571}"/>
              </a:ext>
            </a:extLst>
          </p:cNvPr>
          <p:cNvPicPr>
            <a:picLocks noGrp="1" noChangeAspect="1"/>
          </p:cNvPicPr>
          <p:nvPr>
            <p:ph idx="1"/>
          </p:nvPr>
        </p:nvPicPr>
        <p:blipFill>
          <a:blip r:embed="rId2"/>
          <a:stretch>
            <a:fillRect/>
          </a:stretch>
        </p:blipFill>
        <p:spPr>
          <a:xfrm>
            <a:off x="2305050" y="2563019"/>
            <a:ext cx="7581900" cy="2876550"/>
          </a:xfrm>
          <a:prstGeom prst="rect">
            <a:avLst/>
          </a:prstGeom>
        </p:spPr>
      </p:pic>
      <p:sp>
        <p:nvSpPr>
          <p:cNvPr id="3" name="Slide Number Placeholder 2">
            <a:extLst>
              <a:ext uri="{FF2B5EF4-FFF2-40B4-BE49-F238E27FC236}">
                <a16:creationId xmlns:a16="http://schemas.microsoft.com/office/drawing/2014/main" id="{65CAF874-C188-1579-E85C-AC5EBF05D3FA}"/>
              </a:ext>
            </a:extLst>
          </p:cNvPr>
          <p:cNvSpPr>
            <a:spLocks noGrp="1"/>
          </p:cNvSpPr>
          <p:nvPr>
            <p:ph type="sldNum" sz="quarter" idx="12"/>
          </p:nvPr>
        </p:nvSpPr>
        <p:spPr/>
        <p:txBody>
          <a:bodyPr/>
          <a:lstStyle/>
          <a:p>
            <a:fld id="{AB41D47F-BA3A-4F34-BE6C-F917B6240942}" type="slidenum">
              <a:rPr lang="en-US" smtClean="0"/>
              <a:t>12</a:t>
            </a:fld>
            <a:endParaRPr lang="en-US"/>
          </a:p>
        </p:txBody>
      </p:sp>
      <p:sp>
        <p:nvSpPr>
          <p:cNvPr id="6" name="Date Placeholder 5">
            <a:extLst>
              <a:ext uri="{FF2B5EF4-FFF2-40B4-BE49-F238E27FC236}">
                <a16:creationId xmlns:a16="http://schemas.microsoft.com/office/drawing/2014/main" id="{78C42BA1-1381-4FA7-C4A7-C58283E1EF4B}"/>
              </a:ext>
            </a:extLst>
          </p:cNvPr>
          <p:cNvSpPr>
            <a:spLocks noGrp="1"/>
          </p:cNvSpPr>
          <p:nvPr>
            <p:ph type="dt" sz="half" idx="10"/>
          </p:nvPr>
        </p:nvSpPr>
        <p:spPr/>
        <p:txBody>
          <a:bodyPr/>
          <a:lstStyle/>
          <a:p>
            <a:fld id="{A2354D1E-7980-4FC8-96E5-838861E8703F}" type="datetime1">
              <a:rPr lang="en-US" smtClean="0"/>
              <a:t>12/9/2024</a:t>
            </a:fld>
            <a:endParaRPr lang="en-US"/>
          </a:p>
        </p:txBody>
      </p:sp>
    </p:spTree>
    <p:extLst>
      <p:ext uri="{BB962C8B-B14F-4D97-AF65-F5344CB8AC3E}">
        <p14:creationId xmlns:p14="http://schemas.microsoft.com/office/powerpoint/2010/main" val="38923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70987F-6107-1FFC-6C9B-855B69491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E9361-174E-231C-07A1-6DDBF2E1E151}"/>
              </a:ext>
            </a:extLst>
          </p:cNvPr>
          <p:cNvSpPr>
            <a:spLocks noGrp="1"/>
          </p:cNvSpPr>
          <p:nvPr>
            <p:ph type="title"/>
          </p:nvPr>
        </p:nvSpPr>
        <p:spPr/>
        <p:txBody>
          <a:bodyPr>
            <a:normAutofit/>
          </a:bodyPr>
          <a:lstStyle/>
          <a:p>
            <a:pPr algn="ctr"/>
            <a:r>
              <a:rPr lang="en-US" sz="3200" b="1" dirty="0"/>
              <a:t>BIW Balance Sheet </a:t>
            </a:r>
            <a:br>
              <a:rPr lang="en-US" sz="3200" b="1" dirty="0"/>
            </a:br>
            <a:r>
              <a:rPr lang="en-US" sz="3200" b="1" dirty="0"/>
              <a:t>Dec. 1, 2024</a:t>
            </a:r>
          </a:p>
        </p:txBody>
      </p:sp>
      <p:pic>
        <p:nvPicPr>
          <p:cNvPr id="6" name="Content Placeholder 5">
            <a:extLst>
              <a:ext uri="{FF2B5EF4-FFF2-40B4-BE49-F238E27FC236}">
                <a16:creationId xmlns:a16="http://schemas.microsoft.com/office/drawing/2014/main" id="{44E90E09-E351-F03F-7C25-142880961621}"/>
              </a:ext>
            </a:extLst>
          </p:cNvPr>
          <p:cNvPicPr>
            <a:picLocks noGrp="1" noChangeAspect="1"/>
          </p:cNvPicPr>
          <p:nvPr>
            <p:ph idx="1"/>
          </p:nvPr>
        </p:nvPicPr>
        <p:blipFill>
          <a:blip r:embed="rId2"/>
          <a:stretch>
            <a:fillRect/>
          </a:stretch>
        </p:blipFill>
        <p:spPr>
          <a:xfrm>
            <a:off x="3006705" y="1825625"/>
            <a:ext cx="6178590" cy="4351338"/>
          </a:xfrm>
          <a:prstGeom prst="rect">
            <a:avLst/>
          </a:prstGeom>
        </p:spPr>
      </p:pic>
      <p:sp>
        <p:nvSpPr>
          <p:cNvPr id="3" name="Slide Number Placeholder 2">
            <a:extLst>
              <a:ext uri="{FF2B5EF4-FFF2-40B4-BE49-F238E27FC236}">
                <a16:creationId xmlns:a16="http://schemas.microsoft.com/office/drawing/2014/main" id="{DB332A4F-84C1-58E3-C7CD-940F3B159367}"/>
              </a:ext>
            </a:extLst>
          </p:cNvPr>
          <p:cNvSpPr>
            <a:spLocks noGrp="1"/>
          </p:cNvSpPr>
          <p:nvPr>
            <p:ph type="sldNum" sz="quarter" idx="12"/>
          </p:nvPr>
        </p:nvSpPr>
        <p:spPr/>
        <p:txBody>
          <a:bodyPr/>
          <a:lstStyle/>
          <a:p>
            <a:fld id="{AB41D47F-BA3A-4F34-BE6C-F917B6240942}" type="slidenum">
              <a:rPr lang="en-US" smtClean="0"/>
              <a:t>13</a:t>
            </a:fld>
            <a:endParaRPr lang="en-US"/>
          </a:p>
        </p:txBody>
      </p:sp>
      <p:sp>
        <p:nvSpPr>
          <p:cNvPr id="5" name="Date Placeholder 4">
            <a:extLst>
              <a:ext uri="{FF2B5EF4-FFF2-40B4-BE49-F238E27FC236}">
                <a16:creationId xmlns:a16="http://schemas.microsoft.com/office/drawing/2014/main" id="{6F0790A9-F455-2D75-5FEA-31BA128F4F4B}"/>
              </a:ext>
            </a:extLst>
          </p:cNvPr>
          <p:cNvSpPr>
            <a:spLocks noGrp="1"/>
          </p:cNvSpPr>
          <p:nvPr>
            <p:ph type="dt" sz="half" idx="10"/>
          </p:nvPr>
        </p:nvSpPr>
        <p:spPr/>
        <p:txBody>
          <a:bodyPr/>
          <a:lstStyle/>
          <a:p>
            <a:fld id="{28A807B3-8C67-41E6-914E-C9C1F2F12C4E}" type="datetime1">
              <a:rPr lang="en-US" smtClean="0"/>
              <a:t>12/9/2024</a:t>
            </a:fld>
            <a:endParaRPr lang="en-US"/>
          </a:p>
        </p:txBody>
      </p:sp>
    </p:spTree>
    <p:extLst>
      <p:ext uri="{BB962C8B-B14F-4D97-AF65-F5344CB8AC3E}">
        <p14:creationId xmlns:p14="http://schemas.microsoft.com/office/powerpoint/2010/main" val="1493555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CD5E-242E-6FDA-51DB-0C5600BD0B32}"/>
              </a:ext>
            </a:extLst>
          </p:cNvPr>
          <p:cNvSpPr>
            <a:spLocks noGrp="1"/>
          </p:cNvSpPr>
          <p:nvPr>
            <p:ph type="title"/>
          </p:nvPr>
        </p:nvSpPr>
        <p:spPr/>
        <p:txBody>
          <a:bodyPr>
            <a:normAutofit/>
          </a:bodyPr>
          <a:lstStyle/>
          <a:p>
            <a:pPr algn="ctr"/>
            <a:r>
              <a:rPr lang="en-US" sz="4000" b="1" dirty="0"/>
              <a:t>Why Build a Chapel?</a:t>
            </a:r>
          </a:p>
        </p:txBody>
      </p:sp>
      <p:sp>
        <p:nvSpPr>
          <p:cNvPr id="3" name="Content Placeholder 2">
            <a:extLst>
              <a:ext uri="{FF2B5EF4-FFF2-40B4-BE49-F238E27FC236}">
                <a16:creationId xmlns:a16="http://schemas.microsoft.com/office/drawing/2014/main" id="{6FA3502F-E447-A352-B6B6-EF00DA49FFC6}"/>
              </a:ext>
            </a:extLst>
          </p:cNvPr>
          <p:cNvSpPr>
            <a:spLocks noGrp="1"/>
          </p:cNvSpPr>
          <p:nvPr>
            <p:ph idx="1"/>
          </p:nvPr>
        </p:nvSpPr>
        <p:spPr/>
        <p:txBody>
          <a:bodyPr/>
          <a:lstStyle/>
          <a:p>
            <a:r>
              <a:rPr lang="en-US" b="1" dirty="0"/>
              <a:t>Promotes a faith-based environment leading to a life-long transformation and faith in Jesus Christ</a:t>
            </a:r>
          </a:p>
          <a:p>
            <a:r>
              <a:rPr lang="en-US" b="1" dirty="0"/>
              <a:t>Helps to greatly reduce recidivism</a:t>
            </a:r>
          </a:p>
          <a:p>
            <a:r>
              <a:rPr lang="en-US" b="1" dirty="0"/>
              <a:t>Can reduce tax burden to Texas taxpayers</a:t>
            </a:r>
          </a:p>
          <a:p>
            <a:r>
              <a:rPr lang="en-US" b="1" dirty="0"/>
              <a:t>Improve pro-social behaviors within offenders in prison</a:t>
            </a:r>
          </a:p>
          <a:p>
            <a:r>
              <a:rPr lang="en-US" b="1" dirty="0"/>
              <a:t>Provides a sanctuary for men to learn about faith-based programs in a safe environment</a:t>
            </a:r>
          </a:p>
          <a:p>
            <a:r>
              <a:rPr lang="en-US" b="1" dirty="0"/>
              <a:t>Increase the reach to more inmates than without a chapel</a:t>
            </a:r>
          </a:p>
        </p:txBody>
      </p:sp>
      <p:pic>
        <p:nvPicPr>
          <p:cNvPr id="4" name="Picture 3">
            <a:extLst>
              <a:ext uri="{FF2B5EF4-FFF2-40B4-BE49-F238E27FC236}">
                <a16:creationId xmlns:a16="http://schemas.microsoft.com/office/drawing/2014/main" id="{6B46D325-A2CC-338F-7375-F5CAE98CDF94}"/>
              </a:ext>
            </a:extLst>
          </p:cNvPr>
          <p:cNvPicPr>
            <a:picLocks noChangeAspect="1"/>
          </p:cNvPicPr>
          <p:nvPr/>
        </p:nvPicPr>
        <p:blipFill>
          <a:blip r:embed="rId2"/>
          <a:stretch>
            <a:fillRect/>
          </a:stretch>
        </p:blipFill>
        <p:spPr>
          <a:xfrm>
            <a:off x="9542214" y="6166048"/>
            <a:ext cx="2578832" cy="646232"/>
          </a:xfrm>
          <a:prstGeom prst="rect">
            <a:avLst/>
          </a:prstGeom>
        </p:spPr>
      </p:pic>
      <p:pic>
        <p:nvPicPr>
          <p:cNvPr id="5" name="Picture 4">
            <a:extLst>
              <a:ext uri="{FF2B5EF4-FFF2-40B4-BE49-F238E27FC236}">
                <a16:creationId xmlns:a16="http://schemas.microsoft.com/office/drawing/2014/main" id="{8D05C252-107A-9C23-1158-BB6891C1D9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9614" y="6166048"/>
            <a:ext cx="2581275" cy="691952"/>
          </a:xfrm>
          <a:prstGeom prst="rect">
            <a:avLst/>
          </a:prstGeom>
          <a:noFill/>
        </p:spPr>
      </p:pic>
      <p:sp>
        <p:nvSpPr>
          <p:cNvPr id="6" name="Slide Number Placeholder 5">
            <a:extLst>
              <a:ext uri="{FF2B5EF4-FFF2-40B4-BE49-F238E27FC236}">
                <a16:creationId xmlns:a16="http://schemas.microsoft.com/office/drawing/2014/main" id="{40361C22-1093-0A47-A0AA-9C041CA5C615}"/>
              </a:ext>
            </a:extLst>
          </p:cNvPr>
          <p:cNvSpPr>
            <a:spLocks noGrp="1"/>
          </p:cNvSpPr>
          <p:nvPr>
            <p:ph type="sldNum" sz="quarter" idx="12"/>
          </p:nvPr>
        </p:nvSpPr>
        <p:spPr/>
        <p:txBody>
          <a:bodyPr/>
          <a:lstStyle/>
          <a:p>
            <a:fld id="{AB41D47F-BA3A-4F34-BE6C-F917B6240942}" type="slidenum">
              <a:rPr lang="en-US" smtClean="0"/>
              <a:t>14</a:t>
            </a:fld>
            <a:endParaRPr lang="en-US"/>
          </a:p>
        </p:txBody>
      </p:sp>
      <p:sp>
        <p:nvSpPr>
          <p:cNvPr id="8" name="Date Placeholder 7">
            <a:extLst>
              <a:ext uri="{FF2B5EF4-FFF2-40B4-BE49-F238E27FC236}">
                <a16:creationId xmlns:a16="http://schemas.microsoft.com/office/drawing/2014/main" id="{8155E601-5D0E-A1BB-3318-A56F0B9D282E}"/>
              </a:ext>
            </a:extLst>
          </p:cNvPr>
          <p:cNvSpPr>
            <a:spLocks noGrp="1"/>
          </p:cNvSpPr>
          <p:nvPr>
            <p:ph type="dt" sz="half" idx="10"/>
          </p:nvPr>
        </p:nvSpPr>
        <p:spPr/>
        <p:txBody>
          <a:bodyPr/>
          <a:lstStyle/>
          <a:p>
            <a:fld id="{7C6F4ADE-31D3-40ED-86F1-ED2147A3E079}" type="datetime1">
              <a:rPr lang="en-US" smtClean="0"/>
              <a:t>12/9/2024</a:t>
            </a:fld>
            <a:endParaRPr lang="en-US"/>
          </a:p>
        </p:txBody>
      </p:sp>
    </p:spTree>
    <p:extLst>
      <p:ext uri="{BB962C8B-B14F-4D97-AF65-F5344CB8AC3E}">
        <p14:creationId xmlns:p14="http://schemas.microsoft.com/office/powerpoint/2010/main" val="335261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8A4B72-8099-E53B-BAE9-608ACC0CD312}"/>
              </a:ext>
            </a:extLst>
          </p:cNvPr>
          <p:cNvSpPr/>
          <p:nvPr/>
        </p:nvSpPr>
        <p:spPr>
          <a:xfrm>
            <a:off x="130627" y="104504"/>
            <a:ext cx="11913326" cy="661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C840A6-0833-FD07-F8B1-7AA70CE6CDE5}"/>
              </a:ext>
            </a:extLst>
          </p:cNvPr>
          <p:cNvSpPr txBox="1"/>
          <p:nvPr/>
        </p:nvSpPr>
        <p:spPr>
          <a:xfrm>
            <a:off x="356134" y="308008"/>
            <a:ext cx="11492565" cy="2634924"/>
          </a:xfrm>
          <a:prstGeom prst="rect">
            <a:avLst/>
          </a:prstGeom>
          <a:solidFill>
            <a:schemeClr val="bg1"/>
          </a:solidFill>
        </p:spPr>
        <p:txBody>
          <a:bodyPr wrap="square">
            <a:spAutoFit/>
          </a:bodyPr>
          <a:lstStyle/>
          <a:p>
            <a:pPr marL="0" marR="0" algn="ctr">
              <a:lnSpc>
                <a:spcPct val="107000"/>
              </a:lnSpc>
              <a:spcBef>
                <a:spcPts val="1200"/>
              </a:spcBef>
              <a:spcAft>
                <a:spcPts val="1200"/>
              </a:spcAft>
            </a:pPr>
            <a:r>
              <a:rPr lang="en-US" b="1"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Tax-deductible donations may be mailed to: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1200"/>
              </a:spcBef>
              <a:spcAft>
                <a:spcPts val="1200"/>
              </a:spcAft>
            </a:pPr>
            <a:r>
              <a:rPr lang="en-US"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Brothers in White Chapel Inc.</a:t>
            </a:r>
            <a:br>
              <a:rPr lang="en-US"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P.O. Box 261</a:t>
            </a:r>
            <a:br>
              <a:rPr lang="en-US"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Wellborn, Texas 77881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1200"/>
              </a:spcBef>
              <a:spcAft>
                <a:spcPts val="1200"/>
              </a:spcAft>
            </a:pPr>
            <a:r>
              <a:rPr lang="en-US"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or visit </a:t>
            </a:r>
            <a:r>
              <a:rPr lang="en-US" b="1" u="sng" dirty="0">
                <a:solidFill>
                  <a:srgbClr val="0563C1"/>
                </a:solidFill>
                <a:effectLst/>
                <a:latin typeface="Helvetica" panose="020B0604020202020204" pitchFamily="34" charset="0"/>
                <a:ea typeface="Times New Roman" panose="02020603050405020304" pitchFamily="18" charset="0"/>
                <a:cs typeface="Times New Roman" panose="02020603050405020304" pitchFamily="18" charset="0"/>
                <a:hlinkClick r:id="rId2"/>
              </a:rPr>
              <a:t>www.biwchapel.com</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endParaRPr lang="en-US" dirty="0"/>
          </a:p>
        </p:txBody>
      </p:sp>
      <p:sp>
        <p:nvSpPr>
          <p:cNvPr id="3" name="TextBox 2">
            <a:extLst>
              <a:ext uri="{FF2B5EF4-FFF2-40B4-BE49-F238E27FC236}">
                <a16:creationId xmlns:a16="http://schemas.microsoft.com/office/drawing/2014/main" id="{E6F7C1A4-2ACB-342F-AAC4-738AC326DCA6}"/>
              </a:ext>
            </a:extLst>
          </p:cNvPr>
          <p:cNvSpPr txBox="1"/>
          <p:nvPr/>
        </p:nvSpPr>
        <p:spPr>
          <a:xfrm>
            <a:off x="1097280" y="2942932"/>
            <a:ext cx="9849393" cy="2889381"/>
          </a:xfrm>
          <a:prstGeom prst="rect">
            <a:avLst/>
          </a:prstGeom>
          <a:solidFill>
            <a:schemeClr val="bg1"/>
          </a:solidFill>
        </p:spPr>
        <p:txBody>
          <a:bodyPr wrap="square">
            <a:spAutoFit/>
          </a:bodyPr>
          <a:lstStyle/>
          <a:p>
            <a:pPr marL="0" marR="0">
              <a:lnSpc>
                <a:spcPct val="107000"/>
              </a:lnSpc>
              <a:spcBef>
                <a:spcPts val="600"/>
              </a:spcBef>
              <a:spcAft>
                <a:spcPts val="600"/>
              </a:spcAft>
            </a:pPr>
            <a:r>
              <a:rPr lang="en-US" b="1" dirty="0">
                <a:effectLst/>
                <a:latin typeface="Helvetica" panose="020B0604020202020204" pitchFamily="34" charset="0"/>
                <a:ea typeface="Times New Roman" panose="02020603050405020304" pitchFamily="18" charset="0"/>
                <a:cs typeface="Times New Roman" panose="02020603050405020304" pitchFamily="18" charset="0"/>
              </a:rPr>
              <a:t>Contacts: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Helvetica" panose="020B0604020202020204" pitchFamily="34" charset="0"/>
                <a:ea typeface="Times New Roman" panose="02020603050405020304" pitchFamily="18" charset="0"/>
                <a:cs typeface="Times New Roman" panose="02020603050405020304" pitchFamily="18" charset="0"/>
              </a:rPr>
              <a:t>George Faulkner, President 		gfaulkner70@suddenlink.net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Helvetica" panose="020B0604020202020204" pitchFamily="34" charset="0"/>
                <a:ea typeface="Times New Roman" panose="02020603050405020304" pitchFamily="18" charset="0"/>
                <a:cs typeface="Times New Roman" panose="02020603050405020304" pitchFamily="18" charset="0"/>
              </a:rPr>
              <a:t>Kelly Gerland, Vice-President		Kellywayne01@gmail.com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Helvetica" panose="020B0604020202020204" pitchFamily="34" charset="0"/>
                <a:ea typeface="Times New Roman" panose="02020603050405020304" pitchFamily="18" charset="0"/>
                <a:cs typeface="Times New Roman" panose="02020603050405020304" pitchFamily="18" charset="0"/>
              </a:rPr>
              <a:t>James Conley, Treasurer			James.conley.1956@gmail.com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trike="noStrike" dirty="0">
                <a:effectLst/>
                <a:latin typeface="Helvetica" panose="020B0604020202020204" pitchFamily="34" charset="0"/>
                <a:ea typeface="Times New Roman" panose="02020603050405020304" pitchFamily="18" charset="0"/>
                <a:cs typeface="Times New Roman" panose="02020603050405020304" pitchFamily="18" charset="0"/>
              </a:rPr>
              <a:t>Glen Wise, Secretary 			glendalewise@gmail.com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trike="noStrike"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effectLst/>
              <a:latin typeface="Helvetica" panose="020B0604020202020204" pitchFamily="34" charset="0"/>
              <a:ea typeface="Times New Roman" panose="02020603050405020304" pitchFamily="18" charset="0"/>
            </a:endParaRPr>
          </a:p>
          <a:p>
            <a:pPr algn="ctr"/>
            <a:endParaRPr lang="en-US" dirty="0">
              <a:latin typeface="Helvetica" panose="020B0604020202020204" pitchFamily="34" charset="0"/>
              <a:ea typeface="Times New Roman" panose="02020603050405020304" pitchFamily="18" charset="0"/>
            </a:endParaRPr>
          </a:p>
          <a:p>
            <a:pPr algn="ctr"/>
            <a:r>
              <a:rPr lang="en-US" dirty="0">
                <a:effectLst/>
                <a:latin typeface="Helvetica" panose="020B0604020202020204" pitchFamily="34" charset="0"/>
                <a:ea typeface="Times New Roman" panose="02020603050405020304" pitchFamily="18" charset="0"/>
              </a:rPr>
              <a:t>Website: </a:t>
            </a:r>
            <a:r>
              <a:rPr lang="en-US" b="1" dirty="0">
                <a:effectLst/>
                <a:latin typeface="Helvetica" panose="020B0604020202020204" pitchFamily="34" charset="0"/>
                <a:ea typeface="Times New Roman" panose="02020603050405020304" pitchFamily="18" charset="0"/>
                <a:cs typeface="Times New Roman" panose="02020603050405020304" pitchFamily="18" charset="0"/>
              </a:rPr>
              <a:t>www.biwchapel.com</a:t>
            </a:r>
            <a:endParaRPr lang="en-US" b="1" dirty="0"/>
          </a:p>
        </p:txBody>
      </p:sp>
      <p:sp>
        <p:nvSpPr>
          <p:cNvPr id="2" name="Slide Number Placeholder 1">
            <a:extLst>
              <a:ext uri="{FF2B5EF4-FFF2-40B4-BE49-F238E27FC236}">
                <a16:creationId xmlns:a16="http://schemas.microsoft.com/office/drawing/2014/main" id="{2037A8DC-F62B-45B1-AF37-3D15234E29C4}"/>
              </a:ext>
            </a:extLst>
          </p:cNvPr>
          <p:cNvSpPr>
            <a:spLocks noGrp="1"/>
          </p:cNvSpPr>
          <p:nvPr>
            <p:ph type="sldNum" sz="quarter" idx="12"/>
          </p:nvPr>
        </p:nvSpPr>
        <p:spPr/>
        <p:txBody>
          <a:bodyPr/>
          <a:lstStyle/>
          <a:p>
            <a:fld id="{AB41D47F-BA3A-4F34-BE6C-F917B6240942}" type="slidenum">
              <a:rPr lang="en-US" smtClean="0"/>
              <a:t>15</a:t>
            </a:fld>
            <a:endParaRPr lang="en-US"/>
          </a:p>
        </p:txBody>
      </p:sp>
      <p:sp>
        <p:nvSpPr>
          <p:cNvPr id="7" name="Date Placeholder 6">
            <a:extLst>
              <a:ext uri="{FF2B5EF4-FFF2-40B4-BE49-F238E27FC236}">
                <a16:creationId xmlns:a16="http://schemas.microsoft.com/office/drawing/2014/main" id="{BFE11931-4F56-72DF-D934-C7BE84A78D12}"/>
              </a:ext>
            </a:extLst>
          </p:cNvPr>
          <p:cNvSpPr>
            <a:spLocks noGrp="1"/>
          </p:cNvSpPr>
          <p:nvPr>
            <p:ph type="dt" sz="half" idx="10"/>
          </p:nvPr>
        </p:nvSpPr>
        <p:spPr/>
        <p:txBody>
          <a:bodyPr/>
          <a:lstStyle/>
          <a:p>
            <a:fld id="{A5DB5140-F1B1-4C0C-802B-9301C3399A56}" type="datetime1">
              <a:rPr lang="en-US" smtClean="0"/>
              <a:t>12/9/2024</a:t>
            </a:fld>
            <a:endParaRPr lang="en-US"/>
          </a:p>
        </p:txBody>
      </p:sp>
    </p:spTree>
    <p:extLst>
      <p:ext uri="{BB962C8B-B14F-4D97-AF65-F5344CB8AC3E}">
        <p14:creationId xmlns:p14="http://schemas.microsoft.com/office/powerpoint/2010/main" val="1198174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4D35F8-0FE8-4040-639E-83681C79C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A4F29-4106-3A65-EB1A-87EC0DBA012A}"/>
              </a:ext>
            </a:extLst>
          </p:cNvPr>
          <p:cNvSpPr>
            <a:spLocks noGrp="1"/>
          </p:cNvSpPr>
          <p:nvPr>
            <p:ph type="title"/>
          </p:nvPr>
        </p:nvSpPr>
        <p:spPr/>
        <p:txBody>
          <a:bodyPr>
            <a:normAutofit/>
          </a:bodyPr>
          <a:lstStyle/>
          <a:p>
            <a:pPr algn="ctr"/>
            <a:r>
              <a:rPr lang="en-US" sz="4000" b="1" dirty="0"/>
              <a:t>TDCJ Letter of Chapel Support</a:t>
            </a:r>
          </a:p>
        </p:txBody>
      </p:sp>
      <p:pic>
        <p:nvPicPr>
          <p:cNvPr id="6" name="Content Placeholder 5">
            <a:extLst>
              <a:ext uri="{FF2B5EF4-FFF2-40B4-BE49-F238E27FC236}">
                <a16:creationId xmlns:a16="http://schemas.microsoft.com/office/drawing/2014/main" id="{92EF85B3-5622-B186-5E0F-4F02E0C94A2D}"/>
              </a:ext>
            </a:extLst>
          </p:cNvPr>
          <p:cNvPicPr>
            <a:picLocks noGrp="1" noChangeAspect="1"/>
          </p:cNvPicPr>
          <p:nvPr>
            <p:ph idx="1"/>
          </p:nvPr>
        </p:nvPicPr>
        <p:blipFill>
          <a:blip r:embed="rId2"/>
          <a:stretch>
            <a:fillRect/>
          </a:stretch>
        </p:blipFill>
        <p:spPr>
          <a:xfrm>
            <a:off x="4462038" y="1690688"/>
            <a:ext cx="3278035" cy="4486275"/>
          </a:xfrm>
          <a:prstGeom prst="rect">
            <a:avLst/>
          </a:prstGeom>
        </p:spPr>
      </p:pic>
      <p:pic>
        <p:nvPicPr>
          <p:cNvPr id="4" name="Picture 3">
            <a:extLst>
              <a:ext uri="{FF2B5EF4-FFF2-40B4-BE49-F238E27FC236}">
                <a16:creationId xmlns:a16="http://schemas.microsoft.com/office/drawing/2014/main" id="{2295AE8C-A4DE-6AC7-F4F8-A87543D10375}"/>
              </a:ext>
            </a:extLst>
          </p:cNvPr>
          <p:cNvPicPr>
            <a:picLocks noChangeAspect="1"/>
          </p:cNvPicPr>
          <p:nvPr/>
        </p:nvPicPr>
        <p:blipFill>
          <a:blip r:embed="rId3"/>
          <a:stretch>
            <a:fillRect/>
          </a:stretch>
        </p:blipFill>
        <p:spPr>
          <a:xfrm>
            <a:off x="9542214" y="6166048"/>
            <a:ext cx="2578832" cy="646232"/>
          </a:xfrm>
          <a:prstGeom prst="rect">
            <a:avLst/>
          </a:prstGeom>
        </p:spPr>
      </p:pic>
      <p:pic>
        <p:nvPicPr>
          <p:cNvPr id="5" name="Picture 4">
            <a:extLst>
              <a:ext uri="{FF2B5EF4-FFF2-40B4-BE49-F238E27FC236}">
                <a16:creationId xmlns:a16="http://schemas.microsoft.com/office/drawing/2014/main" id="{3A7F9545-EC59-8E33-0107-E584443119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9614" y="6166048"/>
            <a:ext cx="2581275" cy="691952"/>
          </a:xfrm>
          <a:prstGeom prst="rect">
            <a:avLst/>
          </a:prstGeom>
          <a:noFill/>
        </p:spPr>
      </p:pic>
      <p:sp>
        <p:nvSpPr>
          <p:cNvPr id="3" name="Slide Number Placeholder 2">
            <a:extLst>
              <a:ext uri="{FF2B5EF4-FFF2-40B4-BE49-F238E27FC236}">
                <a16:creationId xmlns:a16="http://schemas.microsoft.com/office/drawing/2014/main" id="{5170A4EC-AB9C-B340-30F2-C2842344AFA9}"/>
              </a:ext>
            </a:extLst>
          </p:cNvPr>
          <p:cNvSpPr>
            <a:spLocks noGrp="1"/>
          </p:cNvSpPr>
          <p:nvPr>
            <p:ph type="sldNum" sz="quarter" idx="12"/>
          </p:nvPr>
        </p:nvSpPr>
        <p:spPr/>
        <p:txBody>
          <a:bodyPr/>
          <a:lstStyle/>
          <a:p>
            <a:fld id="{AB41D47F-BA3A-4F34-BE6C-F917B6240942}" type="slidenum">
              <a:rPr lang="en-US" smtClean="0"/>
              <a:t>16</a:t>
            </a:fld>
            <a:endParaRPr lang="en-US"/>
          </a:p>
        </p:txBody>
      </p:sp>
      <p:sp>
        <p:nvSpPr>
          <p:cNvPr id="8" name="Date Placeholder 7">
            <a:extLst>
              <a:ext uri="{FF2B5EF4-FFF2-40B4-BE49-F238E27FC236}">
                <a16:creationId xmlns:a16="http://schemas.microsoft.com/office/drawing/2014/main" id="{13D0683B-883A-9754-A919-F4B7F42C2156}"/>
              </a:ext>
            </a:extLst>
          </p:cNvPr>
          <p:cNvSpPr>
            <a:spLocks noGrp="1"/>
          </p:cNvSpPr>
          <p:nvPr>
            <p:ph type="dt" sz="half" idx="10"/>
          </p:nvPr>
        </p:nvSpPr>
        <p:spPr/>
        <p:txBody>
          <a:bodyPr/>
          <a:lstStyle/>
          <a:p>
            <a:fld id="{186A01D3-5438-4116-AD4E-D6D994905181}" type="datetime1">
              <a:rPr lang="en-US" smtClean="0"/>
              <a:t>12/9/2024</a:t>
            </a:fld>
            <a:endParaRPr lang="en-US"/>
          </a:p>
        </p:txBody>
      </p:sp>
    </p:spTree>
    <p:extLst>
      <p:ext uri="{BB962C8B-B14F-4D97-AF65-F5344CB8AC3E}">
        <p14:creationId xmlns:p14="http://schemas.microsoft.com/office/powerpoint/2010/main" val="378428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E4056-25F3-E811-1B4F-1D3B534A5FD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6FAA858-EC5A-202D-D587-EA41E0396C7C}"/>
              </a:ext>
            </a:extLst>
          </p:cNvPr>
          <p:cNvSpPr/>
          <p:nvPr/>
        </p:nvSpPr>
        <p:spPr>
          <a:xfrm>
            <a:off x="130627" y="104504"/>
            <a:ext cx="11913326" cy="661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DB1129A-9993-E052-ED67-EC4D9CFB3B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9614" y="5908463"/>
            <a:ext cx="2581275" cy="644525"/>
          </a:xfrm>
          <a:prstGeom prst="rect">
            <a:avLst/>
          </a:prstGeom>
          <a:noFill/>
        </p:spPr>
      </p:pic>
      <p:sp>
        <p:nvSpPr>
          <p:cNvPr id="10" name="TextBox 9">
            <a:extLst>
              <a:ext uri="{FF2B5EF4-FFF2-40B4-BE49-F238E27FC236}">
                <a16:creationId xmlns:a16="http://schemas.microsoft.com/office/drawing/2014/main" id="{C77F5A8B-842E-4A10-D842-8802A0C3A48C}"/>
              </a:ext>
            </a:extLst>
          </p:cNvPr>
          <p:cNvSpPr txBox="1"/>
          <p:nvPr/>
        </p:nvSpPr>
        <p:spPr>
          <a:xfrm>
            <a:off x="9455741" y="6318689"/>
            <a:ext cx="2307772" cy="261610"/>
          </a:xfrm>
          <a:prstGeom prst="rect">
            <a:avLst/>
          </a:prstGeom>
          <a:noFill/>
        </p:spPr>
        <p:txBody>
          <a:bodyPr wrap="square">
            <a:spAutoFit/>
          </a:bodyPr>
          <a:lstStyle/>
          <a:p>
            <a:r>
              <a:rPr lang="en-US" sz="1100"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501© 3 non-profit organization</a:t>
            </a:r>
            <a:endParaRPr lang="en-US" sz="1100" dirty="0"/>
          </a:p>
        </p:txBody>
      </p:sp>
      <p:pic>
        <p:nvPicPr>
          <p:cNvPr id="3" name="Picture 2">
            <a:extLst>
              <a:ext uri="{FF2B5EF4-FFF2-40B4-BE49-F238E27FC236}">
                <a16:creationId xmlns:a16="http://schemas.microsoft.com/office/drawing/2014/main" id="{C9ED086F-4BFE-0DA3-CB62-99E0CA7D3A33}"/>
              </a:ext>
            </a:extLst>
          </p:cNvPr>
          <p:cNvPicPr>
            <a:picLocks noChangeAspect="1"/>
          </p:cNvPicPr>
          <p:nvPr/>
        </p:nvPicPr>
        <p:blipFill>
          <a:blip r:embed="rId3"/>
          <a:stretch>
            <a:fillRect/>
          </a:stretch>
        </p:blipFill>
        <p:spPr>
          <a:xfrm rot="16200000">
            <a:off x="1793353" y="-1227446"/>
            <a:ext cx="6137015" cy="9069378"/>
          </a:xfrm>
          <a:prstGeom prst="rect">
            <a:avLst/>
          </a:prstGeom>
        </p:spPr>
      </p:pic>
      <p:sp>
        <p:nvSpPr>
          <p:cNvPr id="2" name="Slide Number Placeholder 1">
            <a:extLst>
              <a:ext uri="{FF2B5EF4-FFF2-40B4-BE49-F238E27FC236}">
                <a16:creationId xmlns:a16="http://schemas.microsoft.com/office/drawing/2014/main" id="{B4129191-5231-8758-0516-4F5BBB520491}"/>
              </a:ext>
            </a:extLst>
          </p:cNvPr>
          <p:cNvSpPr>
            <a:spLocks noGrp="1"/>
          </p:cNvSpPr>
          <p:nvPr>
            <p:ph type="sldNum" sz="quarter" idx="12"/>
          </p:nvPr>
        </p:nvSpPr>
        <p:spPr/>
        <p:txBody>
          <a:bodyPr/>
          <a:lstStyle/>
          <a:p>
            <a:fld id="{AB41D47F-BA3A-4F34-BE6C-F917B6240942}" type="slidenum">
              <a:rPr lang="en-US" smtClean="0"/>
              <a:t>17</a:t>
            </a:fld>
            <a:endParaRPr lang="en-US"/>
          </a:p>
        </p:txBody>
      </p:sp>
      <p:sp>
        <p:nvSpPr>
          <p:cNvPr id="5" name="Date Placeholder 4">
            <a:extLst>
              <a:ext uri="{FF2B5EF4-FFF2-40B4-BE49-F238E27FC236}">
                <a16:creationId xmlns:a16="http://schemas.microsoft.com/office/drawing/2014/main" id="{2BDE040A-7A17-5835-ED77-CE08D02FDE9C}"/>
              </a:ext>
            </a:extLst>
          </p:cNvPr>
          <p:cNvSpPr>
            <a:spLocks noGrp="1"/>
          </p:cNvSpPr>
          <p:nvPr>
            <p:ph type="dt" sz="half" idx="10"/>
          </p:nvPr>
        </p:nvSpPr>
        <p:spPr/>
        <p:txBody>
          <a:bodyPr/>
          <a:lstStyle/>
          <a:p>
            <a:fld id="{53FFAD76-20C7-4E5B-BD33-3358490CFF79}" type="datetime1">
              <a:rPr lang="en-US" smtClean="0"/>
              <a:t>12/9/2024</a:t>
            </a:fld>
            <a:endParaRPr lang="en-US"/>
          </a:p>
        </p:txBody>
      </p:sp>
    </p:spTree>
    <p:extLst>
      <p:ext uri="{BB962C8B-B14F-4D97-AF65-F5344CB8AC3E}">
        <p14:creationId xmlns:p14="http://schemas.microsoft.com/office/powerpoint/2010/main" val="268528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D9D72CA-1233-035D-A51D-6F4708B4141F}"/>
              </a:ext>
            </a:extLst>
          </p:cNvPr>
          <p:cNvSpPr/>
          <p:nvPr/>
        </p:nvSpPr>
        <p:spPr>
          <a:xfrm>
            <a:off x="130627" y="104504"/>
            <a:ext cx="11913326" cy="661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E95D8BC-A892-B64E-BC80-02292B0E4A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9614" y="5908463"/>
            <a:ext cx="2581275" cy="644525"/>
          </a:xfrm>
          <a:prstGeom prst="rect">
            <a:avLst/>
          </a:prstGeom>
          <a:noFill/>
        </p:spPr>
      </p:pic>
      <p:sp>
        <p:nvSpPr>
          <p:cNvPr id="20" name="TextBox 19">
            <a:extLst>
              <a:ext uri="{FF2B5EF4-FFF2-40B4-BE49-F238E27FC236}">
                <a16:creationId xmlns:a16="http://schemas.microsoft.com/office/drawing/2014/main" id="{824E1B14-777C-0295-9064-B77CF4B4D13F}"/>
              </a:ext>
            </a:extLst>
          </p:cNvPr>
          <p:cNvSpPr txBox="1"/>
          <p:nvPr/>
        </p:nvSpPr>
        <p:spPr>
          <a:xfrm>
            <a:off x="9455741" y="6318689"/>
            <a:ext cx="2307772" cy="261610"/>
          </a:xfrm>
          <a:prstGeom prst="rect">
            <a:avLst/>
          </a:prstGeom>
          <a:noFill/>
        </p:spPr>
        <p:txBody>
          <a:bodyPr wrap="square">
            <a:spAutoFit/>
          </a:bodyPr>
          <a:lstStyle/>
          <a:p>
            <a:r>
              <a:rPr lang="en-US" sz="1100"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501© 3 non-profit organization</a:t>
            </a:r>
            <a:endParaRPr lang="en-US" sz="1100" dirty="0"/>
          </a:p>
        </p:txBody>
      </p:sp>
      <p:sp>
        <p:nvSpPr>
          <p:cNvPr id="24" name="Rectangle 23">
            <a:extLst>
              <a:ext uri="{FF2B5EF4-FFF2-40B4-BE49-F238E27FC236}">
                <a16:creationId xmlns:a16="http://schemas.microsoft.com/office/drawing/2014/main" id="{BC0DC230-CB8C-8769-092C-A334A966EACD}"/>
              </a:ext>
            </a:extLst>
          </p:cNvPr>
          <p:cNvSpPr/>
          <p:nvPr/>
        </p:nvSpPr>
        <p:spPr>
          <a:xfrm>
            <a:off x="1045029" y="870857"/>
            <a:ext cx="10241280" cy="470262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C602289-6590-E141-8D23-1DB3823A3754}"/>
              </a:ext>
            </a:extLst>
          </p:cNvPr>
          <p:cNvSpPr txBox="1"/>
          <p:nvPr/>
        </p:nvSpPr>
        <p:spPr>
          <a:xfrm>
            <a:off x="1313092" y="1088573"/>
            <a:ext cx="9687741" cy="4093428"/>
          </a:xfrm>
          <a:prstGeom prst="rect">
            <a:avLst/>
          </a:prstGeom>
          <a:solidFill>
            <a:schemeClr val="tx2"/>
          </a:solidFill>
        </p:spPr>
        <p:txBody>
          <a:bodyPr wrap="square" rtlCol="0">
            <a:spAutoFit/>
          </a:bodyPr>
          <a:lstStyle/>
          <a:p>
            <a:r>
              <a:rPr lang="en-US" sz="3600" b="1" dirty="0">
                <a:solidFill>
                  <a:schemeClr val="bg1"/>
                </a:solidFill>
              </a:rPr>
              <a:t>Our Mission</a:t>
            </a:r>
          </a:p>
          <a:p>
            <a:endParaRPr lang="en-US" sz="3200" dirty="0">
              <a:solidFill>
                <a:schemeClr val="bg1"/>
              </a:solidFill>
            </a:endParaRPr>
          </a:p>
          <a:p>
            <a:r>
              <a:rPr lang="en-US" sz="3200" dirty="0">
                <a:solidFill>
                  <a:schemeClr val="bg1"/>
                </a:solidFill>
              </a:rPr>
              <a:t>Brothers in White Chapel, Inc. (BIW) will build a chapel at the Pack unit and one at the Luther unit that will be a sanctuary for incarcerated men to gather in a Christian environment to facilitate learning about the transformational love of Jesus that will change their lives and their families, for eternity.</a:t>
            </a:r>
          </a:p>
        </p:txBody>
      </p:sp>
      <p:sp>
        <p:nvSpPr>
          <p:cNvPr id="2" name="Slide Number Placeholder 1">
            <a:extLst>
              <a:ext uri="{FF2B5EF4-FFF2-40B4-BE49-F238E27FC236}">
                <a16:creationId xmlns:a16="http://schemas.microsoft.com/office/drawing/2014/main" id="{BFBFD5ED-719B-56AE-35C3-DC20DB47B894}"/>
              </a:ext>
            </a:extLst>
          </p:cNvPr>
          <p:cNvSpPr>
            <a:spLocks noGrp="1"/>
          </p:cNvSpPr>
          <p:nvPr>
            <p:ph type="sldNum" sz="quarter" idx="12"/>
          </p:nvPr>
        </p:nvSpPr>
        <p:spPr/>
        <p:txBody>
          <a:bodyPr/>
          <a:lstStyle/>
          <a:p>
            <a:fld id="{AB41D47F-BA3A-4F34-BE6C-F917B6240942}" type="slidenum">
              <a:rPr lang="en-US" smtClean="0"/>
              <a:t>2</a:t>
            </a:fld>
            <a:endParaRPr lang="en-US"/>
          </a:p>
        </p:txBody>
      </p:sp>
      <p:sp>
        <p:nvSpPr>
          <p:cNvPr id="4" name="Date Placeholder 3">
            <a:extLst>
              <a:ext uri="{FF2B5EF4-FFF2-40B4-BE49-F238E27FC236}">
                <a16:creationId xmlns:a16="http://schemas.microsoft.com/office/drawing/2014/main" id="{A76841E5-7BCB-C037-C5FA-AE07CBCCE660}"/>
              </a:ext>
            </a:extLst>
          </p:cNvPr>
          <p:cNvSpPr>
            <a:spLocks noGrp="1"/>
          </p:cNvSpPr>
          <p:nvPr>
            <p:ph type="dt" sz="half" idx="10"/>
          </p:nvPr>
        </p:nvSpPr>
        <p:spPr/>
        <p:txBody>
          <a:bodyPr/>
          <a:lstStyle/>
          <a:p>
            <a:fld id="{013E5FFD-AA3C-4540-A86C-C084436DA02B}" type="datetime1">
              <a:rPr lang="en-US" smtClean="0"/>
              <a:t>12/9/2024</a:t>
            </a:fld>
            <a:endParaRPr lang="en-US"/>
          </a:p>
        </p:txBody>
      </p:sp>
    </p:spTree>
    <p:extLst>
      <p:ext uri="{BB962C8B-B14F-4D97-AF65-F5344CB8AC3E}">
        <p14:creationId xmlns:p14="http://schemas.microsoft.com/office/powerpoint/2010/main" val="47257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A2C9CA-B534-5F25-77DF-955E67075692}"/>
              </a:ext>
            </a:extLst>
          </p:cNvPr>
          <p:cNvSpPr/>
          <p:nvPr/>
        </p:nvSpPr>
        <p:spPr>
          <a:xfrm>
            <a:off x="130627" y="104504"/>
            <a:ext cx="11913326" cy="661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A94A1A3-44E8-442A-169E-E9FA9051F8C6}"/>
              </a:ext>
            </a:extLst>
          </p:cNvPr>
          <p:cNvSpPr txBox="1"/>
          <p:nvPr/>
        </p:nvSpPr>
        <p:spPr>
          <a:xfrm>
            <a:off x="156754" y="442531"/>
            <a:ext cx="11913326" cy="2308324"/>
          </a:xfrm>
          <a:prstGeom prst="rect">
            <a:avLst/>
          </a:prstGeom>
          <a:noFill/>
        </p:spPr>
        <p:txBody>
          <a:bodyPr wrap="square">
            <a:spAutoFit/>
          </a:bodyPr>
          <a:lstStyle/>
          <a:p>
            <a:pPr fontAlgn="base"/>
            <a:r>
              <a:rPr lang="en-US" i="0" dirty="0">
                <a:effectLst/>
                <a:latin typeface="poppins-extralight"/>
              </a:rPr>
              <a:t>According to Prison Review 2021, there are over 160,000 inmates who are incarcerated in Texas prisons year in and year out costing Texas taxpayers over $3.2 billion every year to house and care for these inmates.  </a:t>
            </a:r>
          </a:p>
          <a:p>
            <a:pPr fontAlgn="base"/>
            <a:endParaRPr lang="en-US" dirty="0">
              <a:latin typeface="poppins-extralight"/>
            </a:endParaRPr>
          </a:p>
          <a:p>
            <a:pPr fontAlgn="base"/>
            <a:r>
              <a:rPr lang="en-US" i="0" dirty="0">
                <a:effectLst/>
                <a:latin typeface="poppins-extralight"/>
              </a:rPr>
              <a:t>Over 90% of those incarcerated today can expect to return to the free world someday.  Of course, we would all hope that those released from prison would then live out their lives as law-abiding citizens but, regrettably, this is often not the case.  Upon release, as high as 60%-70% of that population of 160,000 will return to prison within 3 years.  </a:t>
            </a:r>
          </a:p>
        </p:txBody>
      </p:sp>
      <p:sp>
        <p:nvSpPr>
          <p:cNvPr id="6" name="TextBox 5">
            <a:extLst>
              <a:ext uri="{FF2B5EF4-FFF2-40B4-BE49-F238E27FC236}">
                <a16:creationId xmlns:a16="http://schemas.microsoft.com/office/drawing/2014/main" id="{3519085F-91D1-F56A-FC78-7B696E8556E7}"/>
              </a:ext>
            </a:extLst>
          </p:cNvPr>
          <p:cNvSpPr txBox="1"/>
          <p:nvPr/>
        </p:nvSpPr>
        <p:spPr>
          <a:xfrm>
            <a:off x="3888377" y="2955978"/>
            <a:ext cx="7907383" cy="2588144"/>
          </a:xfrm>
          <a:prstGeom prst="rect">
            <a:avLst/>
          </a:prstGeom>
          <a:noFill/>
        </p:spPr>
        <p:txBody>
          <a:bodyPr wrap="square">
            <a:spAutoFit/>
          </a:bodyPr>
          <a:lstStyle/>
          <a:p>
            <a:pPr marL="57150" marR="0">
              <a:lnSpc>
                <a:spcPct val="107000"/>
              </a:lnSpc>
              <a:spcBef>
                <a:spcPts val="0"/>
              </a:spcBef>
              <a:spcAft>
                <a:spcPts val="80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It has been proven that a chapel utilized within a prison reduces recidivism.  </a:t>
            </a:r>
          </a:p>
          <a:p>
            <a:pPr marL="57150" marR="0">
              <a:lnSpc>
                <a:spcPct val="107000"/>
              </a:lnSpc>
              <a:spcBef>
                <a:spcPts val="0"/>
              </a:spcBef>
              <a:spcAft>
                <a:spcPts val="80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Additionally, the purpose of these chapels is to provide an environment that promotes learning prosocial Christian behaviors as well as a life transformation.  </a:t>
            </a:r>
          </a:p>
          <a:p>
            <a:pPr marL="57150" marR="0">
              <a:lnSpc>
                <a:spcPct val="107000"/>
              </a:lnSpc>
              <a:spcBef>
                <a:spcPts val="0"/>
              </a:spcBef>
              <a:spcAft>
                <a:spcPts val="80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This transformation will enable incarcerated men to effectively deal with the challenges they will face in going back into society.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roof&#10;&#10;Description automatically generated">
            <a:extLst>
              <a:ext uri="{FF2B5EF4-FFF2-40B4-BE49-F238E27FC236}">
                <a16:creationId xmlns:a16="http://schemas.microsoft.com/office/drawing/2014/main" id="{AE0C4FD7-533B-323A-7C89-EDD9278ED6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506" y="3533508"/>
            <a:ext cx="3173694" cy="1586847"/>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5E7C3058-57F8-027D-01E7-9513DA2791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9614" y="5908463"/>
            <a:ext cx="2581275" cy="644525"/>
          </a:xfrm>
          <a:prstGeom prst="rect">
            <a:avLst/>
          </a:prstGeom>
          <a:noFill/>
        </p:spPr>
      </p:pic>
      <p:sp>
        <p:nvSpPr>
          <p:cNvPr id="10" name="TextBox 9">
            <a:extLst>
              <a:ext uri="{FF2B5EF4-FFF2-40B4-BE49-F238E27FC236}">
                <a16:creationId xmlns:a16="http://schemas.microsoft.com/office/drawing/2014/main" id="{7BAAEC95-E1B0-BC55-8D9E-F5B6670E925D}"/>
              </a:ext>
            </a:extLst>
          </p:cNvPr>
          <p:cNvSpPr txBox="1"/>
          <p:nvPr/>
        </p:nvSpPr>
        <p:spPr>
          <a:xfrm>
            <a:off x="9455741" y="6318689"/>
            <a:ext cx="2307772" cy="261610"/>
          </a:xfrm>
          <a:prstGeom prst="rect">
            <a:avLst/>
          </a:prstGeom>
          <a:noFill/>
        </p:spPr>
        <p:txBody>
          <a:bodyPr wrap="square">
            <a:spAutoFit/>
          </a:bodyPr>
          <a:lstStyle/>
          <a:p>
            <a:r>
              <a:rPr lang="en-US" sz="1100"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501© 3 non-profit organization</a:t>
            </a:r>
            <a:endParaRPr lang="en-US" sz="1100" dirty="0"/>
          </a:p>
        </p:txBody>
      </p:sp>
      <p:sp>
        <p:nvSpPr>
          <p:cNvPr id="2" name="Slide Number Placeholder 1">
            <a:extLst>
              <a:ext uri="{FF2B5EF4-FFF2-40B4-BE49-F238E27FC236}">
                <a16:creationId xmlns:a16="http://schemas.microsoft.com/office/drawing/2014/main" id="{BE131F46-71C5-1A3C-31FF-26E97F9EA7C0}"/>
              </a:ext>
            </a:extLst>
          </p:cNvPr>
          <p:cNvSpPr>
            <a:spLocks noGrp="1"/>
          </p:cNvSpPr>
          <p:nvPr>
            <p:ph type="sldNum" sz="quarter" idx="12"/>
          </p:nvPr>
        </p:nvSpPr>
        <p:spPr/>
        <p:txBody>
          <a:bodyPr/>
          <a:lstStyle/>
          <a:p>
            <a:fld id="{AB41D47F-BA3A-4F34-BE6C-F917B6240942}" type="slidenum">
              <a:rPr lang="en-US" smtClean="0"/>
              <a:t>3</a:t>
            </a:fld>
            <a:endParaRPr lang="en-US"/>
          </a:p>
        </p:txBody>
      </p:sp>
      <p:sp>
        <p:nvSpPr>
          <p:cNvPr id="4" name="Date Placeholder 3">
            <a:extLst>
              <a:ext uri="{FF2B5EF4-FFF2-40B4-BE49-F238E27FC236}">
                <a16:creationId xmlns:a16="http://schemas.microsoft.com/office/drawing/2014/main" id="{3D54168F-9150-2621-A11E-8FE97462E4B0}"/>
              </a:ext>
            </a:extLst>
          </p:cNvPr>
          <p:cNvSpPr>
            <a:spLocks noGrp="1"/>
          </p:cNvSpPr>
          <p:nvPr>
            <p:ph type="dt" sz="half" idx="10"/>
          </p:nvPr>
        </p:nvSpPr>
        <p:spPr/>
        <p:txBody>
          <a:bodyPr/>
          <a:lstStyle/>
          <a:p>
            <a:fld id="{ED1B61E5-C50A-4216-B7CD-5B3F74C69C19}" type="datetime1">
              <a:rPr lang="en-US" smtClean="0"/>
              <a:t>12/9/2024</a:t>
            </a:fld>
            <a:endParaRPr lang="en-US"/>
          </a:p>
        </p:txBody>
      </p:sp>
    </p:spTree>
    <p:extLst>
      <p:ext uri="{BB962C8B-B14F-4D97-AF65-F5344CB8AC3E}">
        <p14:creationId xmlns:p14="http://schemas.microsoft.com/office/powerpoint/2010/main" val="113811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169FB8-335E-9C3A-86A2-514FAC56DE9F}"/>
              </a:ext>
            </a:extLst>
          </p:cNvPr>
          <p:cNvSpPr/>
          <p:nvPr/>
        </p:nvSpPr>
        <p:spPr>
          <a:xfrm>
            <a:off x="130627" y="104504"/>
            <a:ext cx="11913326" cy="661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5421278-F775-1D79-725A-C4FF36499EBF}"/>
              </a:ext>
            </a:extLst>
          </p:cNvPr>
          <p:cNvSpPr txBox="1"/>
          <p:nvPr/>
        </p:nvSpPr>
        <p:spPr>
          <a:xfrm>
            <a:off x="1166944" y="3429000"/>
            <a:ext cx="9884228" cy="2750305"/>
          </a:xfrm>
          <a:prstGeom prst="rect">
            <a:avLst/>
          </a:prstGeom>
          <a:noFill/>
        </p:spPr>
        <p:txBody>
          <a:bodyPr wrap="square">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s incarcerated men are transformed through the saving life of Jesus, they become an influence upon fellow incarcerated men resulting in an overall change in the prison culture that promotes prosocial behavior both inside the prison and once released from prison.</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O</a:t>
            </a:r>
            <a:r>
              <a:rPr lang="en-US" sz="1800" dirty="0">
                <a:effectLst/>
                <a:latin typeface="Calibri" panose="020F0502020204030204" pitchFamily="34" charset="0"/>
                <a:ea typeface="Calibri" panose="020F0502020204030204" pitchFamily="34" charset="0"/>
                <a:cs typeface="Times New Roman" panose="02020603050405020304" pitchFamily="18" charset="0"/>
              </a:rPr>
              <a:t>nce they leave prison and return to society, those men who participated in this transformative environment, statistically are 60-70% more likely to never return to prison than those who didn’t participate in this chapel environment.  This also promotes a break in the cycle of sons following their fathers into prison.  These transformed men leave prison as an encouragement and example for their families to follow.</a:t>
            </a:r>
          </a:p>
        </p:txBody>
      </p:sp>
      <p:pic>
        <p:nvPicPr>
          <p:cNvPr id="2" name="Picture 1" descr="A person speaking into a microphone in front of a group of men sitting in chairs&#10;&#10;Description automatically generated">
            <a:extLst>
              <a:ext uri="{FF2B5EF4-FFF2-40B4-BE49-F238E27FC236}">
                <a16:creationId xmlns:a16="http://schemas.microsoft.com/office/drawing/2014/main" id="{2140C87B-E62F-6EF3-8D67-DF36B1F4BB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3954" y="418815"/>
            <a:ext cx="3344091" cy="2643621"/>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70ED3E23-2780-4BDB-C8C1-EE6C2EA801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9614" y="5908463"/>
            <a:ext cx="2581275" cy="644525"/>
          </a:xfrm>
          <a:prstGeom prst="rect">
            <a:avLst/>
          </a:prstGeom>
          <a:noFill/>
        </p:spPr>
      </p:pic>
      <p:sp>
        <p:nvSpPr>
          <p:cNvPr id="5" name="TextBox 4">
            <a:extLst>
              <a:ext uri="{FF2B5EF4-FFF2-40B4-BE49-F238E27FC236}">
                <a16:creationId xmlns:a16="http://schemas.microsoft.com/office/drawing/2014/main" id="{8314C5FD-9F7D-87B9-04F0-6AD670CA45AA}"/>
              </a:ext>
            </a:extLst>
          </p:cNvPr>
          <p:cNvSpPr txBox="1"/>
          <p:nvPr/>
        </p:nvSpPr>
        <p:spPr>
          <a:xfrm>
            <a:off x="9455741" y="6318689"/>
            <a:ext cx="2307772" cy="261610"/>
          </a:xfrm>
          <a:prstGeom prst="rect">
            <a:avLst/>
          </a:prstGeom>
          <a:noFill/>
        </p:spPr>
        <p:txBody>
          <a:bodyPr wrap="square">
            <a:spAutoFit/>
          </a:bodyPr>
          <a:lstStyle/>
          <a:p>
            <a:r>
              <a:rPr lang="en-US" sz="1100"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501© 3 non-profit organization</a:t>
            </a:r>
            <a:endParaRPr lang="en-US" sz="1100" dirty="0"/>
          </a:p>
        </p:txBody>
      </p:sp>
      <p:sp>
        <p:nvSpPr>
          <p:cNvPr id="6" name="Slide Number Placeholder 5">
            <a:extLst>
              <a:ext uri="{FF2B5EF4-FFF2-40B4-BE49-F238E27FC236}">
                <a16:creationId xmlns:a16="http://schemas.microsoft.com/office/drawing/2014/main" id="{0DFC16F7-F8C3-E96C-6746-D52F22182BDC}"/>
              </a:ext>
            </a:extLst>
          </p:cNvPr>
          <p:cNvSpPr>
            <a:spLocks noGrp="1"/>
          </p:cNvSpPr>
          <p:nvPr>
            <p:ph type="sldNum" sz="quarter" idx="12"/>
          </p:nvPr>
        </p:nvSpPr>
        <p:spPr/>
        <p:txBody>
          <a:bodyPr/>
          <a:lstStyle/>
          <a:p>
            <a:fld id="{AB41D47F-BA3A-4F34-BE6C-F917B6240942}" type="slidenum">
              <a:rPr lang="en-US" smtClean="0"/>
              <a:t>4</a:t>
            </a:fld>
            <a:endParaRPr lang="en-US"/>
          </a:p>
        </p:txBody>
      </p:sp>
      <p:sp>
        <p:nvSpPr>
          <p:cNvPr id="8" name="Date Placeholder 7">
            <a:extLst>
              <a:ext uri="{FF2B5EF4-FFF2-40B4-BE49-F238E27FC236}">
                <a16:creationId xmlns:a16="http://schemas.microsoft.com/office/drawing/2014/main" id="{AE73A214-856B-06B5-CD76-681DA43DFF5B}"/>
              </a:ext>
            </a:extLst>
          </p:cNvPr>
          <p:cNvSpPr>
            <a:spLocks noGrp="1"/>
          </p:cNvSpPr>
          <p:nvPr>
            <p:ph type="dt" sz="half" idx="10"/>
          </p:nvPr>
        </p:nvSpPr>
        <p:spPr/>
        <p:txBody>
          <a:bodyPr/>
          <a:lstStyle/>
          <a:p>
            <a:fld id="{841B9FC5-567E-4EE5-99C9-9E7876CB51ED}" type="datetime1">
              <a:rPr lang="en-US" smtClean="0"/>
              <a:t>12/9/2024</a:t>
            </a:fld>
            <a:endParaRPr lang="en-US"/>
          </a:p>
        </p:txBody>
      </p:sp>
    </p:spTree>
    <p:extLst>
      <p:ext uri="{BB962C8B-B14F-4D97-AF65-F5344CB8AC3E}">
        <p14:creationId xmlns:p14="http://schemas.microsoft.com/office/powerpoint/2010/main" val="207304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662A5A-1387-C740-8F18-5D49990FECB1}"/>
              </a:ext>
            </a:extLst>
          </p:cNvPr>
          <p:cNvSpPr/>
          <p:nvPr/>
        </p:nvSpPr>
        <p:spPr>
          <a:xfrm>
            <a:off x="130627" y="104504"/>
            <a:ext cx="11913326" cy="661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0867D6-A65D-AFEB-6077-8945F96499EA}"/>
              </a:ext>
            </a:extLst>
          </p:cNvPr>
          <p:cNvSpPr txBox="1"/>
          <p:nvPr/>
        </p:nvSpPr>
        <p:spPr>
          <a:xfrm>
            <a:off x="866503" y="3117290"/>
            <a:ext cx="10458994" cy="3153043"/>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Benefits of the Chapels:</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Pack and Luther Units- Navasota, Texas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chaplain at the Pack unit estimates that an increase of 500 men a year at each unit can receive faith-based training and education with the addition of a chapel.  Presently, space limits the </a:t>
            </a:r>
            <a:r>
              <a:rPr lang="en-US" dirty="0">
                <a:latin typeface="Calibri" panose="020F0502020204030204" pitchFamily="34" charset="0"/>
                <a:ea typeface="Calibri" panose="020F0502020204030204" pitchFamily="34" charset="0"/>
                <a:cs typeface="Times New Roman" panose="02020603050405020304" pitchFamily="18" charset="0"/>
              </a:rPr>
              <a:t>number of participants to a maximum of 300 men</a:t>
            </a:r>
            <a:r>
              <a:rPr lang="en-US" sz="1800" dirty="0">
                <a:effectLst/>
                <a:latin typeface="Calibri" panose="020F0502020204030204" pitchFamily="34" charset="0"/>
                <a:ea typeface="Calibri" panose="020F0502020204030204" pitchFamily="34" charset="0"/>
                <a:cs typeface="Times New Roman" panose="02020603050405020304" pitchFamily="18" charset="0"/>
              </a:rPr>
              <a:t>.  Both units house approximately 1200-1500 male inmates meaning that 900-1200 men aren’t reached. While this population remains the same, the faces change greatly.  Men are transferred, released, and enter the unit regularly.  The impact of chapels is greatly magnified by this exchange of men through the unit.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4BAE7818-B4F8-ACD4-BD52-D133088222FD}"/>
              </a:ext>
            </a:extLst>
          </p:cNvPr>
          <p:cNvSpPr txBox="1"/>
          <p:nvPr/>
        </p:nvSpPr>
        <p:spPr>
          <a:xfrm>
            <a:off x="1968135" y="6204747"/>
            <a:ext cx="8543109" cy="37555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Jesus said in Matthew 25:36  “…I was in prison and you came to 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10;&#10;Description automatically generated with medium confidence">
            <a:extLst>
              <a:ext uri="{FF2B5EF4-FFF2-40B4-BE49-F238E27FC236}">
                <a16:creationId xmlns:a16="http://schemas.microsoft.com/office/drawing/2014/main" id="{8B535EF8-3096-B939-93DB-BF236A26B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9983" y="474848"/>
            <a:ext cx="3392033" cy="2559787"/>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F9209CEA-F4F3-6E48-7ACB-2587729D0E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9614" y="5908463"/>
            <a:ext cx="2581275" cy="644525"/>
          </a:xfrm>
          <a:prstGeom prst="rect">
            <a:avLst/>
          </a:prstGeom>
          <a:noFill/>
        </p:spPr>
      </p:pic>
      <p:sp>
        <p:nvSpPr>
          <p:cNvPr id="12" name="TextBox 11">
            <a:extLst>
              <a:ext uri="{FF2B5EF4-FFF2-40B4-BE49-F238E27FC236}">
                <a16:creationId xmlns:a16="http://schemas.microsoft.com/office/drawing/2014/main" id="{B2725C65-4E25-8531-AA30-BB5C3F712DE2}"/>
              </a:ext>
            </a:extLst>
          </p:cNvPr>
          <p:cNvSpPr txBox="1"/>
          <p:nvPr/>
        </p:nvSpPr>
        <p:spPr>
          <a:xfrm>
            <a:off x="9455741" y="6318689"/>
            <a:ext cx="2307772" cy="261610"/>
          </a:xfrm>
          <a:prstGeom prst="rect">
            <a:avLst/>
          </a:prstGeom>
          <a:noFill/>
        </p:spPr>
        <p:txBody>
          <a:bodyPr wrap="square">
            <a:spAutoFit/>
          </a:bodyPr>
          <a:lstStyle/>
          <a:p>
            <a:r>
              <a:rPr lang="en-US" sz="1100"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501© 3 non-profit organization</a:t>
            </a:r>
            <a:endParaRPr lang="en-US" sz="1100" dirty="0"/>
          </a:p>
        </p:txBody>
      </p:sp>
      <p:sp>
        <p:nvSpPr>
          <p:cNvPr id="2" name="Slide Number Placeholder 1">
            <a:extLst>
              <a:ext uri="{FF2B5EF4-FFF2-40B4-BE49-F238E27FC236}">
                <a16:creationId xmlns:a16="http://schemas.microsoft.com/office/drawing/2014/main" id="{683F6997-28EF-5AF7-8238-C66130E30CD0}"/>
              </a:ext>
            </a:extLst>
          </p:cNvPr>
          <p:cNvSpPr>
            <a:spLocks noGrp="1"/>
          </p:cNvSpPr>
          <p:nvPr>
            <p:ph type="sldNum" sz="quarter" idx="12"/>
          </p:nvPr>
        </p:nvSpPr>
        <p:spPr/>
        <p:txBody>
          <a:bodyPr/>
          <a:lstStyle/>
          <a:p>
            <a:fld id="{AB41D47F-BA3A-4F34-BE6C-F917B6240942}" type="slidenum">
              <a:rPr lang="en-US" smtClean="0"/>
              <a:t>5</a:t>
            </a:fld>
            <a:endParaRPr lang="en-US"/>
          </a:p>
        </p:txBody>
      </p:sp>
      <p:sp>
        <p:nvSpPr>
          <p:cNvPr id="5" name="Date Placeholder 4">
            <a:extLst>
              <a:ext uri="{FF2B5EF4-FFF2-40B4-BE49-F238E27FC236}">
                <a16:creationId xmlns:a16="http://schemas.microsoft.com/office/drawing/2014/main" id="{52ED7B7B-80E6-394C-13B8-F6955CE4CA7B}"/>
              </a:ext>
            </a:extLst>
          </p:cNvPr>
          <p:cNvSpPr>
            <a:spLocks noGrp="1"/>
          </p:cNvSpPr>
          <p:nvPr>
            <p:ph type="dt" sz="half" idx="10"/>
          </p:nvPr>
        </p:nvSpPr>
        <p:spPr/>
        <p:txBody>
          <a:bodyPr/>
          <a:lstStyle/>
          <a:p>
            <a:fld id="{7AC1B94A-340F-4D3C-A5FB-7B53EBDE7D60}" type="datetime1">
              <a:rPr lang="en-US" smtClean="0"/>
              <a:t>12/9/2024</a:t>
            </a:fld>
            <a:endParaRPr lang="en-US"/>
          </a:p>
        </p:txBody>
      </p:sp>
    </p:spTree>
    <p:extLst>
      <p:ext uri="{BB962C8B-B14F-4D97-AF65-F5344CB8AC3E}">
        <p14:creationId xmlns:p14="http://schemas.microsoft.com/office/powerpoint/2010/main" val="93281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319F-FEDC-6933-63F7-6B5F10CB0EC8}"/>
              </a:ext>
            </a:extLst>
          </p:cNvPr>
          <p:cNvSpPr>
            <a:spLocks noGrp="1"/>
          </p:cNvSpPr>
          <p:nvPr>
            <p:ph type="title"/>
          </p:nvPr>
        </p:nvSpPr>
        <p:spPr/>
        <p:txBody>
          <a:bodyPr>
            <a:normAutofit/>
          </a:bodyPr>
          <a:lstStyle/>
          <a:p>
            <a:pPr algn="ctr"/>
            <a:r>
              <a:rPr lang="en-US" sz="4000" b="1" dirty="0"/>
              <a:t>Estimated Cost to build a chapel</a:t>
            </a:r>
          </a:p>
        </p:txBody>
      </p:sp>
      <p:sp>
        <p:nvSpPr>
          <p:cNvPr id="3" name="Content Placeholder 2">
            <a:extLst>
              <a:ext uri="{FF2B5EF4-FFF2-40B4-BE49-F238E27FC236}">
                <a16:creationId xmlns:a16="http://schemas.microsoft.com/office/drawing/2014/main" id="{4FAEDF9B-7F5F-C5AC-A06C-83E5B1406997}"/>
              </a:ext>
            </a:extLst>
          </p:cNvPr>
          <p:cNvSpPr>
            <a:spLocks noGrp="1"/>
          </p:cNvSpPr>
          <p:nvPr>
            <p:ph idx="1"/>
          </p:nvPr>
        </p:nvSpPr>
        <p:spPr/>
        <p:txBody>
          <a:bodyPr>
            <a:normAutofit/>
          </a:bodyPr>
          <a:lstStyle/>
          <a:p>
            <a:r>
              <a:rPr lang="en-US" sz="2400" dirty="0"/>
              <a:t>TDCJ does not build prison chapels but allow private funds to do so</a:t>
            </a:r>
          </a:p>
          <a:p>
            <a:r>
              <a:rPr lang="en-US" sz="2400" dirty="0"/>
              <a:t>Based on recent build of Torres Unit (Hondo) cost was $2 million</a:t>
            </a:r>
          </a:p>
          <a:p>
            <a:r>
              <a:rPr lang="en-US" sz="2400" dirty="0"/>
              <a:t>Torres is comparable sized unit (1500 men) to Luther and Pack units</a:t>
            </a:r>
          </a:p>
          <a:p>
            <a:r>
              <a:rPr lang="en-US" sz="2400" dirty="0"/>
              <a:t>Luther and Pack Chapels will accommodate 400+ men for a church service</a:t>
            </a:r>
          </a:p>
          <a:p>
            <a:r>
              <a:rPr lang="en-US" sz="2400" dirty="0"/>
              <a:t>BIW has engaged an Architect (GLS), initially pro bono, for design and construction mgmt.</a:t>
            </a:r>
          </a:p>
          <a:p>
            <a:r>
              <a:rPr lang="en-US" sz="2400" dirty="0"/>
              <a:t>Estimated cost= $2 million each chapel based on Torres unit chapel</a:t>
            </a:r>
          </a:p>
        </p:txBody>
      </p:sp>
      <p:sp>
        <p:nvSpPr>
          <p:cNvPr id="4" name="Slide Number Placeholder 3">
            <a:extLst>
              <a:ext uri="{FF2B5EF4-FFF2-40B4-BE49-F238E27FC236}">
                <a16:creationId xmlns:a16="http://schemas.microsoft.com/office/drawing/2014/main" id="{04C82EF0-C95B-CCD1-2EF2-3834188699EE}"/>
              </a:ext>
            </a:extLst>
          </p:cNvPr>
          <p:cNvSpPr>
            <a:spLocks noGrp="1"/>
          </p:cNvSpPr>
          <p:nvPr>
            <p:ph type="sldNum" sz="quarter" idx="12"/>
          </p:nvPr>
        </p:nvSpPr>
        <p:spPr/>
        <p:txBody>
          <a:bodyPr/>
          <a:lstStyle/>
          <a:p>
            <a:fld id="{AB41D47F-BA3A-4F34-BE6C-F917B6240942}" type="slidenum">
              <a:rPr lang="en-US" smtClean="0"/>
              <a:t>6</a:t>
            </a:fld>
            <a:endParaRPr lang="en-US"/>
          </a:p>
        </p:txBody>
      </p:sp>
      <p:sp>
        <p:nvSpPr>
          <p:cNvPr id="6" name="Date Placeholder 5">
            <a:extLst>
              <a:ext uri="{FF2B5EF4-FFF2-40B4-BE49-F238E27FC236}">
                <a16:creationId xmlns:a16="http://schemas.microsoft.com/office/drawing/2014/main" id="{70BE7FF7-F7FC-1EF4-D0CA-49E9098FA9B7}"/>
              </a:ext>
            </a:extLst>
          </p:cNvPr>
          <p:cNvSpPr>
            <a:spLocks noGrp="1"/>
          </p:cNvSpPr>
          <p:nvPr>
            <p:ph type="dt" sz="half" idx="10"/>
          </p:nvPr>
        </p:nvSpPr>
        <p:spPr/>
        <p:txBody>
          <a:bodyPr/>
          <a:lstStyle/>
          <a:p>
            <a:fld id="{8BC570A7-EB7F-4D32-8F11-06BFE6C4989A}" type="datetime1">
              <a:rPr lang="en-US" smtClean="0"/>
              <a:t>12/9/2024</a:t>
            </a:fld>
            <a:endParaRPr lang="en-US"/>
          </a:p>
        </p:txBody>
      </p:sp>
    </p:spTree>
    <p:extLst>
      <p:ext uri="{BB962C8B-B14F-4D97-AF65-F5344CB8AC3E}">
        <p14:creationId xmlns:p14="http://schemas.microsoft.com/office/powerpoint/2010/main" val="124803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5905D-6F76-3891-0DFD-EAEA90C1619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6AB4230-6078-B716-CF20-114685A96CB8}"/>
              </a:ext>
            </a:extLst>
          </p:cNvPr>
          <p:cNvSpPr/>
          <p:nvPr/>
        </p:nvSpPr>
        <p:spPr>
          <a:xfrm>
            <a:off x="130627" y="104504"/>
            <a:ext cx="11913326" cy="661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894C5C-9B85-5AF9-93BC-94E449272E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9614" y="5908463"/>
            <a:ext cx="2581275" cy="644525"/>
          </a:xfrm>
          <a:prstGeom prst="rect">
            <a:avLst/>
          </a:prstGeom>
          <a:noFill/>
        </p:spPr>
      </p:pic>
      <p:sp>
        <p:nvSpPr>
          <p:cNvPr id="10" name="TextBox 9">
            <a:extLst>
              <a:ext uri="{FF2B5EF4-FFF2-40B4-BE49-F238E27FC236}">
                <a16:creationId xmlns:a16="http://schemas.microsoft.com/office/drawing/2014/main" id="{6B4AB1B4-A7A5-3978-B9C9-F89559BDDCA5}"/>
              </a:ext>
            </a:extLst>
          </p:cNvPr>
          <p:cNvSpPr txBox="1"/>
          <p:nvPr/>
        </p:nvSpPr>
        <p:spPr>
          <a:xfrm>
            <a:off x="9455741" y="6318689"/>
            <a:ext cx="2307772" cy="261610"/>
          </a:xfrm>
          <a:prstGeom prst="rect">
            <a:avLst/>
          </a:prstGeom>
          <a:noFill/>
        </p:spPr>
        <p:txBody>
          <a:bodyPr wrap="square">
            <a:spAutoFit/>
          </a:bodyPr>
          <a:lstStyle/>
          <a:p>
            <a:r>
              <a:rPr lang="en-US" sz="1100" dirty="0">
                <a:solidFill>
                  <a:srgbClr val="5E5E5E"/>
                </a:solidFill>
                <a:effectLst/>
                <a:latin typeface="Helvetica" panose="020B0604020202020204" pitchFamily="34" charset="0"/>
                <a:ea typeface="Times New Roman" panose="02020603050405020304" pitchFamily="18" charset="0"/>
                <a:cs typeface="Times New Roman" panose="02020603050405020304" pitchFamily="18" charset="0"/>
              </a:rPr>
              <a:t>501© 3 non-profit organization</a:t>
            </a:r>
            <a:endParaRPr lang="en-US" sz="1100" dirty="0"/>
          </a:p>
        </p:txBody>
      </p:sp>
      <p:pic>
        <p:nvPicPr>
          <p:cNvPr id="3" name="Picture 2">
            <a:extLst>
              <a:ext uri="{FF2B5EF4-FFF2-40B4-BE49-F238E27FC236}">
                <a16:creationId xmlns:a16="http://schemas.microsoft.com/office/drawing/2014/main" id="{D123EB95-4C5B-DA81-9E8B-A871177829A5}"/>
              </a:ext>
            </a:extLst>
          </p:cNvPr>
          <p:cNvPicPr>
            <a:picLocks noChangeAspect="1"/>
          </p:cNvPicPr>
          <p:nvPr/>
        </p:nvPicPr>
        <p:blipFill>
          <a:blip r:embed="rId3"/>
          <a:stretch>
            <a:fillRect/>
          </a:stretch>
        </p:blipFill>
        <p:spPr>
          <a:xfrm rot="16200000">
            <a:off x="1668802" y="-1265373"/>
            <a:ext cx="6290985" cy="9091693"/>
          </a:xfrm>
          <a:prstGeom prst="rect">
            <a:avLst/>
          </a:prstGeom>
        </p:spPr>
      </p:pic>
      <p:sp>
        <p:nvSpPr>
          <p:cNvPr id="2" name="Slide Number Placeholder 1">
            <a:extLst>
              <a:ext uri="{FF2B5EF4-FFF2-40B4-BE49-F238E27FC236}">
                <a16:creationId xmlns:a16="http://schemas.microsoft.com/office/drawing/2014/main" id="{7A1A5432-F339-5593-5A5A-FAB1E968D1C4}"/>
              </a:ext>
            </a:extLst>
          </p:cNvPr>
          <p:cNvSpPr>
            <a:spLocks noGrp="1"/>
          </p:cNvSpPr>
          <p:nvPr>
            <p:ph type="sldNum" sz="quarter" idx="12"/>
          </p:nvPr>
        </p:nvSpPr>
        <p:spPr/>
        <p:txBody>
          <a:bodyPr/>
          <a:lstStyle/>
          <a:p>
            <a:fld id="{AB41D47F-BA3A-4F34-BE6C-F917B6240942}" type="slidenum">
              <a:rPr lang="en-US" smtClean="0"/>
              <a:t>7</a:t>
            </a:fld>
            <a:endParaRPr lang="en-US"/>
          </a:p>
        </p:txBody>
      </p:sp>
      <p:sp>
        <p:nvSpPr>
          <p:cNvPr id="5" name="Date Placeholder 4">
            <a:extLst>
              <a:ext uri="{FF2B5EF4-FFF2-40B4-BE49-F238E27FC236}">
                <a16:creationId xmlns:a16="http://schemas.microsoft.com/office/drawing/2014/main" id="{C87EACA7-9176-504D-5EED-4DBEDAA9291A}"/>
              </a:ext>
            </a:extLst>
          </p:cNvPr>
          <p:cNvSpPr>
            <a:spLocks noGrp="1"/>
          </p:cNvSpPr>
          <p:nvPr>
            <p:ph type="dt" sz="half" idx="10"/>
          </p:nvPr>
        </p:nvSpPr>
        <p:spPr/>
        <p:txBody>
          <a:bodyPr/>
          <a:lstStyle/>
          <a:p>
            <a:fld id="{ED680CCC-F61A-483F-9534-0A0297447EF2}" type="datetime1">
              <a:rPr lang="en-US" smtClean="0"/>
              <a:t>12/9/2024</a:t>
            </a:fld>
            <a:endParaRPr lang="en-US"/>
          </a:p>
        </p:txBody>
      </p:sp>
      <p:pic>
        <p:nvPicPr>
          <p:cNvPr id="4" name="Picture 3">
            <a:extLst>
              <a:ext uri="{FF2B5EF4-FFF2-40B4-BE49-F238E27FC236}">
                <a16:creationId xmlns:a16="http://schemas.microsoft.com/office/drawing/2014/main" id="{CAB296F7-15C3-131E-0136-65E35935B364}"/>
              </a:ext>
            </a:extLst>
          </p:cNvPr>
          <p:cNvPicPr>
            <a:picLocks noChangeAspect="1"/>
          </p:cNvPicPr>
          <p:nvPr/>
        </p:nvPicPr>
        <p:blipFill>
          <a:blip r:embed="rId4"/>
          <a:stretch>
            <a:fillRect/>
          </a:stretch>
        </p:blipFill>
        <p:spPr>
          <a:xfrm>
            <a:off x="1658470" y="0"/>
            <a:ext cx="8875059" cy="6858000"/>
          </a:xfrm>
          <a:prstGeom prst="rect">
            <a:avLst/>
          </a:prstGeom>
        </p:spPr>
      </p:pic>
    </p:spTree>
    <p:extLst>
      <p:ext uri="{BB962C8B-B14F-4D97-AF65-F5344CB8AC3E}">
        <p14:creationId xmlns:p14="http://schemas.microsoft.com/office/powerpoint/2010/main" val="183278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84557E-E348-EFE8-C9A8-4D840B2DB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10CE1C-8B11-1373-74F6-6008C29C0570}"/>
              </a:ext>
            </a:extLst>
          </p:cNvPr>
          <p:cNvSpPr>
            <a:spLocks noGrp="1"/>
          </p:cNvSpPr>
          <p:nvPr>
            <p:ph type="title"/>
          </p:nvPr>
        </p:nvSpPr>
        <p:spPr/>
        <p:txBody>
          <a:bodyPr>
            <a:normAutofit/>
          </a:bodyPr>
          <a:lstStyle/>
          <a:p>
            <a:pPr algn="ctr"/>
            <a:r>
              <a:rPr lang="en-US" sz="4000" b="1" dirty="0"/>
              <a:t>How will we fund these chapels?</a:t>
            </a:r>
          </a:p>
        </p:txBody>
      </p:sp>
      <p:sp>
        <p:nvSpPr>
          <p:cNvPr id="3" name="Content Placeholder 2">
            <a:extLst>
              <a:ext uri="{FF2B5EF4-FFF2-40B4-BE49-F238E27FC236}">
                <a16:creationId xmlns:a16="http://schemas.microsoft.com/office/drawing/2014/main" id="{A5AC427E-9908-DB56-78F3-39BB5FB50304}"/>
              </a:ext>
            </a:extLst>
          </p:cNvPr>
          <p:cNvSpPr>
            <a:spLocks noGrp="1"/>
          </p:cNvSpPr>
          <p:nvPr>
            <p:ph idx="1"/>
          </p:nvPr>
        </p:nvSpPr>
        <p:spPr/>
        <p:txBody>
          <a:bodyPr>
            <a:normAutofit/>
          </a:bodyPr>
          <a:lstStyle/>
          <a:p>
            <a:r>
              <a:rPr lang="en-US" sz="2400" dirty="0"/>
              <a:t>Church Endorsements/Donations</a:t>
            </a:r>
          </a:p>
          <a:p>
            <a:r>
              <a:rPr lang="en-US" sz="2400" dirty="0"/>
              <a:t>Donations from Men in white &amp; families (Pack &amp; Luther)</a:t>
            </a:r>
          </a:p>
          <a:p>
            <a:r>
              <a:rPr lang="en-US" sz="2400" dirty="0"/>
              <a:t>Donations from Kairos Prison Ministry team members</a:t>
            </a:r>
          </a:p>
          <a:p>
            <a:r>
              <a:rPr lang="en-US" sz="2400" dirty="0"/>
              <a:t>Community Foundation of the Brazos Valley (CFBV) Brazos Valley Gives</a:t>
            </a:r>
          </a:p>
          <a:p>
            <a:r>
              <a:rPr lang="en-US" sz="2400" dirty="0"/>
              <a:t>Grants/Endowments</a:t>
            </a:r>
          </a:p>
          <a:p>
            <a:r>
              <a:rPr lang="en-US" sz="2400" dirty="0"/>
              <a:t>Church meetings/solicitations</a:t>
            </a:r>
          </a:p>
          <a:p>
            <a:r>
              <a:rPr lang="en-US" sz="2400" dirty="0"/>
              <a:t>Targeting Big Donors</a:t>
            </a:r>
          </a:p>
          <a:p>
            <a:r>
              <a:rPr lang="en-US" sz="2400" dirty="0"/>
              <a:t>Interest on Accumulated Funds</a:t>
            </a:r>
          </a:p>
          <a:p>
            <a:r>
              <a:rPr lang="en-US" sz="2400" dirty="0"/>
              <a:t>Total Accumulated Funds to date(Dec. 1, 2024) = $400,300</a:t>
            </a:r>
          </a:p>
        </p:txBody>
      </p:sp>
      <p:sp>
        <p:nvSpPr>
          <p:cNvPr id="4" name="Slide Number Placeholder 3">
            <a:extLst>
              <a:ext uri="{FF2B5EF4-FFF2-40B4-BE49-F238E27FC236}">
                <a16:creationId xmlns:a16="http://schemas.microsoft.com/office/drawing/2014/main" id="{9B53E9AA-4F82-32E9-14A2-F4BEF2700D3B}"/>
              </a:ext>
            </a:extLst>
          </p:cNvPr>
          <p:cNvSpPr>
            <a:spLocks noGrp="1"/>
          </p:cNvSpPr>
          <p:nvPr>
            <p:ph type="sldNum" sz="quarter" idx="12"/>
          </p:nvPr>
        </p:nvSpPr>
        <p:spPr/>
        <p:txBody>
          <a:bodyPr/>
          <a:lstStyle/>
          <a:p>
            <a:fld id="{AB41D47F-BA3A-4F34-BE6C-F917B6240942}" type="slidenum">
              <a:rPr lang="en-US" smtClean="0"/>
              <a:t>8</a:t>
            </a:fld>
            <a:endParaRPr lang="en-US"/>
          </a:p>
        </p:txBody>
      </p:sp>
      <p:sp>
        <p:nvSpPr>
          <p:cNvPr id="6" name="Date Placeholder 5">
            <a:extLst>
              <a:ext uri="{FF2B5EF4-FFF2-40B4-BE49-F238E27FC236}">
                <a16:creationId xmlns:a16="http://schemas.microsoft.com/office/drawing/2014/main" id="{9DFB1315-D6D3-7EE0-988E-00FE302EBDA7}"/>
              </a:ext>
            </a:extLst>
          </p:cNvPr>
          <p:cNvSpPr>
            <a:spLocks noGrp="1"/>
          </p:cNvSpPr>
          <p:nvPr>
            <p:ph type="dt" sz="half" idx="10"/>
          </p:nvPr>
        </p:nvSpPr>
        <p:spPr/>
        <p:txBody>
          <a:bodyPr/>
          <a:lstStyle/>
          <a:p>
            <a:fld id="{95345797-205C-4B67-824A-80B219B94705}" type="datetime1">
              <a:rPr lang="en-US" smtClean="0"/>
              <a:t>12/9/2024</a:t>
            </a:fld>
            <a:endParaRPr lang="en-US"/>
          </a:p>
        </p:txBody>
      </p:sp>
    </p:spTree>
    <p:extLst>
      <p:ext uri="{BB962C8B-B14F-4D97-AF65-F5344CB8AC3E}">
        <p14:creationId xmlns:p14="http://schemas.microsoft.com/office/powerpoint/2010/main" val="246426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2BD2-A6E7-DE77-7576-E17F3C136531}"/>
              </a:ext>
            </a:extLst>
          </p:cNvPr>
          <p:cNvSpPr>
            <a:spLocks noGrp="1"/>
          </p:cNvSpPr>
          <p:nvPr>
            <p:ph type="title"/>
          </p:nvPr>
        </p:nvSpPr>
        <p:spPr/>
        <p:txBody>
          <a:bodyPr>
            <a:normAutofit/>
          </a:bodyPr>
          <a:lstStyle/>
          <a:p>
            <a:pPr algn="ctr"/>
            <a:r>
              <a:rPr lang="en-US" sz="4000" b="1" dirty="0"/>
              <a:t>Estimated timeline for Chapel Funding</a:t>
            </a:r>
          </a:p>
        </p:txBody>
      </p:sp>
      <p:sp>
        <p:nvSpPr>
          <p:cNvPr id="3" name="Content Placeholder 2">
            <a:extLst>
              <a:ext uri="{FF2B5EF4-FFF2-40B4-BE49-F238E27FC236}">
                <a16:creationId xmlns:a16="http://schemas.microsoft.com/office/drawing/2014/main" id="{42535F75-0B13-2F4B-7369-791B8FBF76C0}"/>
              </a:ext>
            </a:extLst>
          </p:cNvPr>
          <p:cNvSpPr>
            <a:spLocks noGrp="1"/>
          </p:cNvSpPr>
          <p:nvPr>
            <p:ph idx="1"/>
          </p:nvPr>
        </p:nvSpPr>
        <p:spPr/>
        <p:txBody>
          <a:bodyPr/>
          <a:lstStyle/>
          <a:p>
            <a:r>
              <a:rPr lang="en-US" b="1" dirty="0"/>
              <a:t>Chapel #1:  $2million by Year 4 (2027)</a:t>
            </a:r>
          </a:p>
          <a:p>
            <a:r>
              <a:rPr lang="en-US" b="1" dirty="0"/>
              <a:t>Chapel #2:  $2 million by end of Year 6 (2029)</a:t>
            </a:r>
          </a:p>
        </p:txBody>
      </p:sp>
      <p:sp>
        <p:nvSpPr>
          <p:cNvPr id="4" name="Slide Number Placeholder 3">
            <a:extLst>
              <a:ext uri="{FF2B5EF4-FFF2-40B4-BE49-F238E27FC236}">
                <a16:creationId xmlns:a16="http://schemas.microsoft.com/office/drawing/2014/main" id="{6CD7383B-04C9-1779-7561-F02D8AAC115E}"/>
              </a:ext>
            </a:extLst>
          </p:cNvPr>
          <p:cNvSpPr>
            <a:spLocks noGrp="1"/>
          </p:cNvSpPr>
          <p:nvPr>
            <p:ph type="sldNum" sz="quarter" idx="12"/>
          </p:nvPr>
        </p:nvSpPr>
        <p:spPr/>
        <p:txBody>
          <a:bodyPr/>
          <a:lstStyle/>
          <a:p>
            <a:fld id="{AB41D47F-BA3A-4F34-BE6C-F917B6240942}" type="slidenum">
              <a:rPr lang="en-US" smtClean="0"/>
              <a:t>9</a:t>
            </a:fld>
            <a:endParaRPr lang="en-US"/>
          </a:p>
        </p:txBody>
      </p:sp>
      <p:sp>
        <p:nvSpPr>
          <p:cNvPr id="6" name="Date Placeholder 5">
            <a:extLst>
              <a:ext uri="{FF2B5EF4-FFF2-40B4-BE49-F238E27FC236}">
                <a16:creationId xmlns:a16="http://schemas.microsoft.com/office/drawing/2014/main" id="{3CF92894-9A07-60BE-0F69-B38A69BAE109}"/>
              </a:ext>
            </a:extLst>
          </p:cNvPr>
          <p:cNvSpPr>
            <a:spLocks noGrp="1"/>
          </p:cNvSpPr>
          <p:nvPr>
            <p:ph type="dt" sz="half" idx="10"/>
          </p:nvPr>
        </p:nvSpPr>
        <p:spPr/>
        <p:txBody>
          <a:bodyPr/>
          <a:lstStyle/>
          <a:p>
            <a:fld id="{1E35B70D-6FF7-46BD-A7BC-91C653C9B504}" type="datetime1">
              <a:rPr lang="en-US" smtClean="0"/>
              <a:t>12/9/2024</a:t>
            </a:fld>
            <a:endParaRPr lang="en-US"/>
          </a:p>
        </p:txBody>
      </p:sp>
    </p:spTree>
    <p:extLst>
      <p:ext uri="{BB962C8B-B14F-4D97-AF65-F5344CB8AC3E}">
        <p14:creationId xmlns:p14="http://schemas.microsoft.com/office/powerpoint/2010/main" val="216175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2100</TotalTime>
  <Words>1083</Words>
  <Application>Microsoft Office PowerPoint</Application>
  <PresentationFormat>Widescreen</PresentationFormat>
  <Paragraphs>112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Calibri</vt:lpstr>
      <vt:lpstr>Helvetica</vt:lpstr>
      <vt:lpstr>poppins-extralight</vt:lpstr>
      <vt:lpstr>Office Theme</vt:lpstr>
      <vt:lpstr>Brothers in White Chapel, Inc.  Projects</vt:lpstr>
      <vt:lpstr>PowerPoint Presentation</vt:lpstr>
      <vt:lpstr>PowerPoint Presentation</vt:lpstr>
      <vt:lpstr>PowerPoint Presentation</vt:lpstr>
      <vt:lpstr>PowerPoint Presentation</vt:lpstr>
      <vt:lpstr>Estimated Cost to build a chapel</vt:lpstr>
      <vt:lpstr>PowerPoint Presentation</vt:lpstr>
      <vt:lpstr>How will we fund these chapels?</vt:lpstr>
      <vt:lpstr>Estimated timeline for Chapel Funding</vt:lpstr>
      <vt:lpstr>Formation History of BIW Chapel</vt:lpstr>
      <vt:lpstr>Fund-Raising Results End of Year 2  Dec. 2024</vt:lpstr>
      <vt:lpstr>Donor Breakdown Dec. 1, 2024</vt:lpstr>
      <vt:lpstr>BIW Balance Sheet  Dec. 1, 2024</vt:lpstr>
      <vt:lpstr>Why Build a Chapel?</vt:lpstr>
      <vt:lpstr>PowerPoint Presentation</vt:lpstr>
      <vt:lpstr>TDCJ Letter of Chapel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Kristie Gray</dc:creator>
  <cp:lastModifiedBy>George Faulkner</cp:lastModifiedBy>
  <cp:revision>23</cp:revision>
  <cp:lastPrinted>2024-12-07T13:45:04Z</cp:lastPrinted>
  <dcterms:created xsi:type="dcterms:W3CDTF">2024-01-24T21:44:35Z</dcterms:created>
  <dcterms:modified xsi:type="dcterms:W3CDTF">2024-12-09T18:54:03Z</dcterms:modified>
</cp:coreProperties>
</file>